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2" r:id="rId1"/>
  </p:sldMasterIdLst>
  <p:notesMasterIdLst>
    <p:notesMasterId r:id="rId60"/>
  </p:notesMasterIdLst>
  <p:sldIdLst>
    <p:sldId id="257" r:id="rId2"/>
    <p:sldId id="256" r:id="rId3"/>
    <p:sldId id="359" r:id="rId4"/>
    <p:sldId id="362" r:id="rId5"/>
    <p:sldId id="363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360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86" r:id="rId26"/>
    <p:sldId id="384" r:id="rId27"/>
    <p:sldId id="385" r:id="rId28"/>
    <p:sldId id="387" r:id="rId29"/>
    <p:sldId id="388" r:id="rId30"/>
    <p:sldId id="391" r:id="rId31"/>
    <p:sldId id="392" r:id="rId32"/>
    <p:sldId id="394" r:id="rId33"/>
    <p:sldId id="395" r:id="rId34"/>
    <p:sldId id="344" r:id="rId35"/>
    <p:sldId id="397" r:id="rId36"/>
    <p:sldId id="416" r:id="rId37"/>
    <p:sldId id="417" r:id="rId38"/>
    <p:sldId id="418" r:id="rId39"/>
    <p:sldId id="419" r:id="rId40"/>
    <p:sldId id="422" r:id="rId41"/>
    <p:sldId id="423" r:id="rId42"/>
    <p:sldId id="426" r:id="rId43"/>
    <p:sldId id="424" r:id="rId44"/>
    <p:sldId id="398" r:id="rId45"/>
    <p:sldId id="319" r:id="rId46"/>
    <p:sldId id="341" r:id="rId47"/>
    <p:sldId id="399" r:id="rId48"/>
    <p:sldId id="406" r:id="rId49"/>
    <p:sldId id="409" r:id="rId50"/>
    <p:sldId id="410" r:id="rId51"/>
    <p:sldId id="305" r:id="rId52"/>
    <p:sldId id="411" r:id="rId53"/>
    <p:sldId id="412" r:id="rId54"/>
    <p:sldId id="313" r:id="rId55"/>
    <p:sldId id="320" r:id="rId56"/>
    <p:sldId id="403" r:id="rId57"/>
    <p:sldId id="414" r:id="rId58"/>
    <p:sldId id="415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6418"/>
  </p:normalViewPr>
  <p:slideViewPr>
    <p:cSldViewPr snapToGrid="0" snapToObjects="1">
      <p:cViewPr varScale="1">
        <p:scale>
          <a:sx n="109" d="100"/>
          <a:sy n="109" d="100"/>
        </p:scale>
        <p:origin x="216" y="2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3CF68-2F49-DA41-8067-7722563E1A5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08BA0-422B-2440-AA80-05759ECAE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11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08BA0-422B-2440-AA80-05759ECAE9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64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08BA0-422B-2440-AA80-05759ECAE9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42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08BA0-422B-2440-AA80-05759ECAE99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09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023-55E1-8143-A2F1-76F5F133CAD4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CC4C3A01-4E28-BD45-AE61-14ADB02C9E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023-55E1-8143-A2F1-76F5F133CAD4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CC4C3A01-4E28-BD45-AE61-14ADB02C9E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023-55E1-8143-A2F1-76F5F133CAD4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CC4C3A01-4E28-BD45-AE61-14ADB02C9E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023-55E1-8143-A2F1-76F5F133CAD4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C4C3A01-4E28-BD45-AE61-14ADB02C9E4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023-55E1-8143-A2F1-76F5F133CAD4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C4C3A01-4E28-BD45-AE61-14ADB02C9E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023-55E1-8143-A2F1-76F5F133CAD4}" type="datetimeFigureOut">
              <a:rPr lang="en-US" smtClean="0"/>
              <a:t>3/19/18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3A01-4E28-BD45-AE61-14ADB02C9E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023-55E1-8143-A2F1-76F5F133CAD4}" type="datetimeFigureOut">
              <a:rPr lang="en-US" smtClean="0"/>
              <a:t>3/19/18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3A01-4E28-BD45-AE61-14ADB02C9E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023-55E1-8143-A2F1-76F5F133CAD4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3A01-4E28-BD45-AE61-14ADB02C9E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55EB023-55E1-8143-A2F1-76F5F133CAD4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C4C3A01-4E28-BD45-AE61-14ADB02C9E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023-55E1-8143-A2F1-76F5F133CAD4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3A01-4E28-BD45-AE61-14ADB02C9E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023-55E1-8143-A2F1-76F5F133CAD4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CC4C3A01-4E28-BD45-AE61-14ADB02C9E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023-55E1-8143-A2F1-76F5F133CAD4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3A01-4E28-BD45-AE61-14ADB02C9E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023-55E1-8143-A2F1-76F5F133CAD4}" type="datetimeFigureOut">
              <a:rPr lang="en-US" smtClean="0"/>
              <a:t>3/19/18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3A01-4E28-BD45-AE61-14ADB02C9E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023-55E1-8143-A2F1-76F5F133CAD4}" type="datetimeFigureOut">
              <a:rPr lang="en-US" smtClean="0"/>
              <a:t>3/19/18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3A01-4E28-BD45-AE61-14ADB02C9E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023-55E1-8143-A2F1-76F5F133CAD4}" type="datetimeFigureOut">
              <a:rPr lang="en-US" smtClean="0"/>
              <a:t>3/19/18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3A01-4E28-BD45-AE61-14ADB02C9E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023-55E1-8143-A2F1-76F5F133CAD4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3A01-4E28-BD45-AE61-14ADB02C9E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023-55E1-8143-A2F1-76F5F133CAD4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C3A01-4E28-BD45-AE61-14ADB02C9E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EB023-55E1-8143-A2F1-76F5F133CAD4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C3A01-4E28-BD45-AE61-14ADB02C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779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jbates@ucla.edu" TargetMode="External"/><Relationship Id="rId4" Type="http://schemas.openxmlformats.org/officeDocument/2006/relationships/hyperlink" Target="https://pages.gseis.ucla.edu/faculty/bate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Neolithic Information Seeking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Marcia J. Bates, Ph.D.</a:t>
            </a:r>
          </a:p>
          <a:p>
            <a:pPr marL="0" indent="0" algn="ctr">
              <a:buNone/>
            </a:pPr>
            <a:r>
              <a:rPr lang="en-US" dirty="0" smtClean="0"/>
              <a:t>Professor Emerita</a:t>
            </a:r>
          </a:p>
          <a:p>
            <a:pPr marL="0" indent="0" algn="ctr">
              <a:buNone/>
            </a:pPr>
            <a:r>
              <a:rPr lang="en-US" dirty="0" smtClean="0"/>
              <a:t>Dept. of Information Studies</a:t>
            </a:r>
          </a:p>
          <a:p>
            <a:pPr marL="0" indent="0" algn="ctr">
              <a:buNone/>
            </a:pPr>
            <a:r>
              <a:rPr lang="en-US" dirty="0" smtClean="0"/>
              <a:t>University of California, Los Angeles (UCLA)</a:t>
            </a:r>
          </a:p>
          <a:p>
            <a:pPr marL="0" indent="0" algn="ctr">
              <a:buNone/>
            </a:pPr>
            <a:r>
              <a:rPr lang="en-US" sz="2000" dirty="0" smtClean="0">
                <a:hlinkClick r:id="rId3"/>
              </a:rPr>
              <a:t>mjbates@ucla.edu</a:t>
            </a:r>
            <a:endParaRPr lang="en-US" sz="2000" dirty="0" smtClean="0"/>
          </a:p>
          <a:p>
            <a:pPr marL="0" indent="0" algn="ctr">
              <a:buNone/>
            </a:pPr>
            <a:r>
              <a:rPr lang="en-US" sz="2000" dirty="0">
                <a:hlinkClick r:id="rId4"/>
              </a:rPr>
              <a:t>https://pages.gseis.ucla.edu/faculty/bates</a:t>
            </a:r>
            <a:r>
              <a:rPr lang="en-US" sz="2000" dirty="0" smtClean="0">
                <a:hlinkClick r:id="rId4"/>
              </a:rPr>
              <a:t>/</a:t>
            </a:r>
            <a:endParaRPr lang="en-US" sz="2000" dirty="0" smtClean="0"/>
          </a:p>
          <a:p>
            <a:pPr marL="0" indent="0" algn="ctr">
              <a:buNone/>
            </a:pPr>
            <a:r>
              <a:rPr lang="en-US" sz="2000" dirty="0" smtClean="0"/>
              <a:t>Twitter: @</a:t>
            </a:r>
            <a:r>
              <a:rPr lang="en-US" sz="2000" dirty="0" err="1" smtClean="0"/>
              <a:t>mjbinfo</a:t>
            </a:r>
            <a:r>
              <a:rPr lang="en-US" sz="2000" dirty="0" smtClean="0"/>
              <a:t>  </a:t>
            </a:r>
          </a:p>
          <a:p>
            <a:pPr marL="0" indent="0" algn="ctr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93704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" y="513861"/>
            <a:ext cx="9601201" cy="601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2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8" y="1008185"/>
            <a:ext cx="11664461" cy="451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4" y="332153"/>
            <a:ext cx="9988062" cy="60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0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408354"/>
            <a:ext cx="9050215" cy="59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" y="1441938"/>
            <a:ext cx="11418277" cy="41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5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" y="597876"/>
            <a:ext cx="9804401" cy="545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0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83" y="384906"/>
            <a:ext cx="10204939" cy="600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6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5" y="419099"/>
            <a:ext cx="10536116" cy="602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5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4739" y="2168769"/>
            <a:ext cx="995336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Both Neolithic </a:t>
            </a:r>
            <a:r>
              <a:rPr lang="en-US" sz="2800" dirty="0" err="1" smtClean="0"/>
              <a:t>Glorg</a:t>
            </a:r>
            <a:r>
              <a:rPr lang="en-US" sz="2800" dirty="0" smtClean="0"/>
              <a:t> and modern-day G.L. Org are using the</a:t>
            </a:r>
          </a:p>
          <a:p>
            <a:r>
              <a:rPr lang="en-US" sz="2800" dirty="0"/>
              <a:t>s</a:t>
            </a:r>
            <a:r>
              <a:rPr lang="en-US" sz="2800" dirty="0" smtClean="0"/>
              <a:t>ame fundamental capabilities and inclinations.  They are</a:t>
            </a:r>
          </a:p>
          <a:p>
            <a:r>
              <a:rPr lang="en-US" sz="2800" dirty="0"/>
              <a:t>b</a:t>
            </a:r>
            <a:r>
              <a:rPr lang="en-US" sz="2800" dirty="0" smtClean="0"/>
              <a:t>oth looking to enhance their survival in a competitive and</a:t>
            </a:r>
          </a:p>
          <a:p>
            <a:r>
              <a:rPr lang="en-US" sz="2800" dirty="0"/>
              <a:t>e</a:t>
            </a:r>
            <a:r>
              <a:rPr lang="en-US" sz="2800" dirty="0" smtClean="0"/>
              <a:t>ver-changing world.</a:t>
            </a:r>
          </a:p>
          <a:p>
            <a:endParaRPr lang="en-US" sz="2800" dirty="0"/>
          </a:p>
          <a:p>
            <a:r>
              <a:rPr lang="en-US" sz="2800" dirty="0" smtClean="0"/>
              <a:t>These modes of coping with an unpredictable world are very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eeply embedded in our behaviors, and are the first that we</a:t>
            </a:r>
          </a:p>
          <a:p>
            <a:r>
              <a:rPr lang="en-US" sz="2800" dirty="0"/>
              <a:t>r</a:t>
            </a:r>
            <a:r>
              <a:rPr lang="en-US" sz="2800" dirty="0" smtClean="0"/>
              <a:t>esort to when exploring generally or when needing some</a:t>
            </a:r>
          </a:p>
          <a:p>
            <a:r>
              <a:rPr lang="en-US" sz="2800" dirty="0"/>
              <a:t>p</a:t>
            </a:r>
            <a:r>
              <a:rPr lang="en-US" sz="2800" dirty="0" smtClean="0"/>
              <a:t>articular information.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538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619370"/>
            <a:ext cx="8921262" cy="54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Neolithic Information Seeking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Designing online information systems for our inner hunter-gatherer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377" y="152400"/>
            <a:ext cx="5551854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0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46" y="0"/>
            <a:ext cx="6799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8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0"/>
            <a:ext cx="8791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							Wallpapering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832338" y="2520462"/>
            <a:ext cx="1059296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/>
              <a:t>Much information is gained through implicit</a:t>
            </a:r>
          </a:p>
          <a:p>
            <a:r>
              <a:rPr lang="en-US" sz="3600" i="1" dirty="0"/>
              <a:t>a</a:t>
            </a:r>
            <a:r>
              <a:rPr lang="en-US" sz="3600" i="1" dirty="0" smtClean="0"/>
              <a:t>bsorption, which I call “wallpapering.” In other</a:t>
            </a:r>
          </a:p>
          <a:p>
            <a:r>
              <a:rPr lang="en-US" sz="3600" i="1" dirty="0"/>
              <a:t>w</a:t>
            </a:r>
            <a:r>
              <a:rPr lang="en-US" sz="3600" i="1" dirty="0" smtClean="0"/>
              <a:t>ords, the information is in the environment one</a:t>
            </a:r>
          </a:p>
          <a:p>
            <a:r>
              <a:rPr lang="en-US" sz="3600" i="1" dirty="0"/>
              <a:t>i</a:t>
            </a:r>
            <a:r>
              <a:rPr lang="en-US" sz="3600" i="1" dirty="0" smtClean="0"/>
              <a:t>s immersed in, and one picks it up inattentively,</a:t>
            </a:r>
          </a:p>
          <a:p>
            <a:r>
              <a:rPr lang="en-US" sz="3600" i="1" dirty="0"/>
              <a:t>b</a:t>
            </a:r>
            <a:r>
              <a:rPr lang="en-US" sz="3600" i="1" dirty="0" smtClean="0"/>
              <a:t>ut effectively.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00893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i="1" dirty="0" smtClean="0"/>
              <a:t>      Common forms of information acquisition besides active search</a:t>
            </a:r>
            <a:endParaRPr lang="en-US" sz="2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2649415"/>
            <a:ext cx="1005916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• </a:t>
            </a:r>
            <a:r>
              <a:rPr lang="en-US" sz="2000" i="1" dirty="0" smtClean="0"/>
              <a:t>“Running across” wanted information accidentally or serendipitously.</a:t>
            </a:r>
          </a:p>
          <a:p>
            <a:pPr>
              <a:lnSpc>
                <a:spcPct val="150000"/>
              </a:lnSpc>
            </a:pPr>
            <a:r>
              <a:rPr lang="en-US" sz="2000" i="1" dirty="0" smtClean="0"/>
              <a:t>• “Running across” “unrelated” information that we suddenly recognize as relevant.</a:t>
            </a:r>
          </a:p>
          <a:p>
            <a:pPr>
              <a:lnSpc>
                <a:spcPct val="150000"/>
              </a:lnSpc>
            </a:pPr>
            <a:r>
              <a:rPr lang="en-US" sz="2000" i="1" dirty="0" smtClean="0"/>
              <a:t>• “Noodling around” by casually examining informative materials without a purpose.</a:t>
            </a:r>
          </a:p>
          <a:p>
            <a:pPr>
              <a:lnSpc>
                <a:spcPct val="150000"/>
              </a:lnSpc>
            </a:pPr>
            <a:r>
              <a:rPr lang="en-US" sz="2000" i="1" dirty="0" smtClean="0"/>
              <a:t>• “Keeping an eye out” for certain information, but not actively searching for it.</a:t>
            </a:r>
          </a:p>
          <a:p>
            <a:pPr>
              <a:lnSpc>
                <a:spcPct val="150000"/>
              </a:lnSpc>
            </a:pPr>
            <a:r>
              <a:rPr lang="en-US" sz="2000" i="1" dirty="0" smtClean="0"/>
              <a:t>• “Monitoring” continuous streams of information that often prove productive.</a:t>
            </a:r>
          </a:p>
        </p:txBody>
      </p:sp>
    </p:spTree>
    <p:extLst>
      <p:ext uri="{BB962C8B-B14F-4D97-AF65-F5344CB8AC3E}">
        <p14:creationId xmlns:p14="http://schemas.microsoft.com/office/powerpoint/2010/main" val="35881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0"/>
            <a:ext cx="9838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4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607646"/>
            <a:ext cx="8874370" cy="571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2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0"/>
            <a:ext cx="9364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1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2" y="410308"/>
            <a:ext cx="9492762" cy="559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53" y="363415"/>
            <a:ext cx="9081933" cy="566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2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419100"/>
            <a:ext cx="93472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5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0"/>
            <a:ext cx="8791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8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0"/>
            <a:ext cx="8312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0"/>
            <a:ext cx="8791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3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93558"/>
            <a:ext cx="9144000" cy="577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0"/>
            <a:ext cx="10689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3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27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850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34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40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1" y="231530"/>
            <a:ext cx="11063654" cy="632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2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03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80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25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36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168400"/>
            <a:ext cx="10058400" cy="418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3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 smtClean="0"/>
              <a:t>         Command vs. Immersive Searching</a:t>
            </a:r>
            <a:endParaRPr lang="en-US" sz="4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978568" y="2486526"/>
            <a:ext cx="10716395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/>
              <a:t>Command searching</a:t>
            </a:r>
            <a:r>
              <a:rPr lang="en-US" sz="2800" dirty="0"/>
              <a:t>: Ordering the system to get information on </a:t>
            </a:r>
            <a:endParaRPr lang="en-US" sz="2800" dirty="0" smtClean="0"/>
          </a:p>
          <a:p>
            <a:r>
              <a:rPr lang="en-US" sz="2800" dirty="0" smtClean="0"/>
              <a:t>the topic you  name.</a:t>
            </a:r>
            <a:endParaRPr lang="en-US" sz="2800" dirty="0"/>
          </a:p>
          <a:p>
            <a:r>
              <a:rPr lang="en-US" sz="2800" dirty="0"/>
              <a:t> </a:t>
            </a:r>
          </a:p>
          <a:p>
            <a:r>
              <a:rPr lang="en-US" sz="2800" b="1" i="1" u="sng" dirty="0"/>
              <a:t>Immersive searching</a:t>
            </a:r>
            <a:r>
              <a:rPr lang="en-US" sz="2800" dirty="0"/>
              <a:t>: “Moving-through-life” searching, </a:t>
            </a:r>
            <a:endParaRPr lang="en-US" sz="2800" dirty="0" smtClean="0"/>
          </a:p>
          <a:p>
            <a:r>
              <a:rPr lang="en-US" sz="2800" dirty="0" smtClean="0"/>
              <a:t>immersed </a:t>
            </a:r>
            <a:r>
              <a:rPr lang="en-US" sz="2800" dirty="0"/>
              <a:t>in an information-rich world, with ingeniously </a:t>
            </a:r>
            <a:endParaRPr lang="en-US" sz="2800" dirty="0" smtClean="0"/>
          </a:p>
          <a:p>
            <a:r>
              <a:rPr lang="en-US" sz="2800" dirty="0" smtClean="0"/>
              <a:t>designed </a:t>
            </a:r>
            <a:r>
              <a:rPr lang="en-US" sz="2800" dirty="0"/>
              <a:t>paths to explore, learn, and extract information.  </a:t>
            </a:r>
            <a:endParaRPr lang="en-US" sz="2800" dirty="0" smtClean="0"/>
          </a:p>
          <a:p>
            <a:r>
              <a:rPr lang="en-US" sz="2800" dirty="0" smtClean="0"/>
              <a:t>Ideally</a:t>
            </a:r>
            <a:r>
              <a:rPr lang="en-US" sz="2800" dirty="0"/>
              <a:t>, moving through this environment would enable one to </a:t>
            </a:r>
            <a:endParaRPr lang="en-US" sz="2800" dirty="0" smtClean="0"/>
          </a:p>
          <a:p>
            <a:r>
              <a:rPr lang="en-US" sz="2800" dirty="0" smtClean="0"/>
              <a:t>meet </a:t>
            </a:r>
            <a:r>
              <a:rPr lang="en-US" sz="2800" dirty="0"/>
              <a:t>one’s </a:t>
            </a:r>
            <a:r>
              <a:rPr lang="en-US" sz="2800" dirty="0" smtClean="0"/>
              <a:t>actual needs, even if unarticulated. 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14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						Remaining Points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465737" y="2040736"/>
            <a:ext cx="107262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•</a:t>
            </a:r>
            <a:r>
              <a:rPr lang="en-US" sz="4000" dirty="0" smtClean="0"/>
              <a:t> Design for true browsing, not scanning</a:t>
            </a:r>
          </a:p>
          <a:p>
            <a:pPr>
              <a:lnSpc>
                <a:spcPct val="150000"/>
              </a:lnSpc>
            </a:pPr>
            <a:r>
              <a:rPr lang="en-US" sz="4000" dirty="0" smtClean="0"/>
              <a:t>• Design for natural docking process</a:t>
            </a:r>
          </a:p>
          <a:p>
            <a:pPr>
              <a:lnSpc>
                <a:spcPct val="150000"/>
              </a:lnSpc>
            </a:pPr>
            <a:r>
              <a:rPr lang="en-US" sz="4000" dirty="0" smtClean="0"/>
              <a:t>• Handling simple vs. complex questions</a:t>
            </a:r>
            <a:endParaRPr lang="en-US" sz="4000" dirty="0"/>
          </a:p>
          <a:p>
            <a:pPr>
              <a:lnSpc>
                <a:spcPct val="150000"/>
              </a:lnSpc>
            </a:pPr>
            <a:r>
              <a:rPr lang="en-US" sz="4000" dirty="0" smtClean="0"/>
              <a:t>• Matching search mode to density of information in the landscape</a:t>
            </a:r>
          </a:p>
        </p:txBody>
      </p:sp>
    </p:spTree>
    <p:extLst>
      <p:ext uri="{BB962C8B-B14F-4D97-AF65-F5344CB8AC3E}">
        <p14:creationId xmlns:p14="http://schemas.microsoft.com/office/powerpoint/2010/main" val="5466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9" y="200269"/>
            <a:ext cx="9612923" cy="633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						  How We Browse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70019" y="2595406"/>
            <a:ext cx="10567445" cy="4016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• Acquire a field of vision.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• Notice something within it that interests us.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• Pick it up, and/or view it more closely.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• Keep the object or idea, or abandon it, then move on.</a:t>
            </a:r>
          </a:p>
          <a:p>
            <a:r>
              <a:rPr lang="en-US" dirty="0" smtClean="0"/>
              <a:t>Bates, Marcia J. (2016).  What is browsing—really?  A model </a:t>
            </a:r>
            <a:r>
              <a:rPr lang="en-US" dirty="0" err="1" smtClean="0"/>
              <a:t>drawin</a:t>
            </a:r>
            <a:r>
              <a:rPr lang="en-US" dirty="0" smtClean="0"/>
              <a:t> from </a:t>
            </a:r>
            <a:r>
              <a:rPr lang="en-US" dirty="0" err="1" smtClean="0"/>
              <a:t>behavioural</a:t>
            </a:r>
            <a:r>
              <a:rPr lang="en-US" dirty="0" smtClean="0"/>
              <a:t> science</a:t>
            </a:r>
          </a:p>
          <a:p>
            <a:r>
              <a:rPr lang="en-US" dirty="0"/>
              <a:t>r</a:t>
            </a:r>
            <a:r>
              <a:rPr lang="en-US" dirty="0" smtClean="0"/>
              <a:t>esearch.  </a:t>
            </a:r>
            <a:r>
              <a:rPr lang="en-US" i="1" dirty="0" smtClean="0"/>
              <a:t>Information Research, 12(4) paper 330. </a:t>
            </a:r>
            <a:r>
              <a:rPr lang="en-US" dirty="0"/>
              <a:t>http://</a:t>
            </a:r>
            <a:r>
              <a:rPr lang="en-US" dirty="0" err="1"/>
              <a:t>InformationR.net</a:t>
            </a:r>
            <a:r>
              <a:rPr lang="en-US" dirty="0"/>
              <a:t>/</a:t>
            </a:r>
            <a:r>
              <a:rPr lang="en-US" dirty="0" err="1"/>
              <a:t>ir</a:t>
            </a:r>
            <a:r>
              <a:rPr lang="en-US" dirty="0"/>
              <a:t>/12-4/paper330.html</a:t>
            </a:r>
          </a:p>
          <a:p>
            <a:pPr>
              <a:lnSpc>
                <a:spcPct val="15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705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8257"/>
            <a:ext cx="9894938" cy="553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1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0"/>
            <a:ext cx="4522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3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 smtClean="0"/>
              <a:t>Docking References</a:t>
            </a:r>
            <a:endParaRPr lang="en-US" sz="4000" i="1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573888" y="-637503"/>
            <a:ext cx="4610637" cy="995536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Taylor, R. S. (1962) The Process of Asking Questions. </a:t>
            </a:r>
            <a:r>
              <a:rPr lang="en-US" i="1" dirty="0"/>
              <a:t>American Documentation</a:t>
            </a:r>
            <a:r>
              <a:rPr lang="en-US" dirty="0"/>
              <a:t>, </a:t>
            </a:r>
            <a:r>
              <a:rPr lang="en-US" i="1" dirty="0"/>
              <a:t>13 </a:t>
            </a:r>
            <a:r>
              <a:rPr lang="en-US" dirty="0"/>
              <a:t>(4): 391-396</a:t>
            </a:r>
          </a:p>
          <a:p>
            <a:pPr>
              <a:lnSpc>
                <a:spcPct val="150000"/>
              </a:lnSpc>
            </a:pPr>
            <a:r>
              <a:rPr lang="en-US" dirty="0"/>
              <a:t>Belkin, N.J.  (1982).  ASK for Information Retrieval: Part 1.  Background and Theory.  </a:t>
            </a:r>
            <a:r>
              <a:rPr lang="en-US" i="1" dirty="0"/>
              <a:t>Journal of </a:t>
            </a:r>
            <a:r>
              <a:rPr lang="en-US" i="1" dirty="0" smtClean="0"/>
              <a:t>Documentation</a:t>
            </a:r>
            <a:r>
              <a:rPr lang="en-US" i="1" dirty="0"/>
              <a:t>, 38</a:t>
            </a:r>
            <a:r>
              <a:rPr lang="en-US" dirty="0"/>
              <a:t>(2): 61-71.</a:t>
            </a:r>
          </a:p>
          <a:p>
            <a:pPr>
              <a:lnSpc>
                <a:spcPct val="150000"/>
              </a:lnSpc>
            </a:pPr>
            <a:r>
              <a:rPr lang="en-US" dirty="0"/>
              <a:t>Bates, M.J. (1986). Subject access in online catalogs: A design model. </a:t>
            </a:r>
            <a:r>
              <a:rPr lang="en-US" i="1" dirty="0"/>
              <a:t>Journal of the American Society for Information Science, 37</a:t>
            </a:r>
            <a:r>
              <a:rPr lang="en-US" dirty="0"/>
              <a:t>(6), 357–376.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Nardi</a:t>
            </a:r>
            <a:r>
              <a:rPr lang="en-US" dirty="0"/>
              <a:t>, B. and </a:t>
            </a:r>
            <a:r>
              <a:rPr lang="en-US" dirty="0" err="1"/>
              <a:t>O'Day</a:t>
            </a:r>
            <a:r>
              <a:rPr lang="en-US" dirty="0"/>
              <a:t>, V. (1996). Intelligent agents: What we learned at the library. </a:t>
            </a:r>
            <a:r>
              <a:rPr lang="en-US" i="1" dirty="0" err="1"/>
              <a:t>Libri</a:t>
            </a:r>
            <a:r>
              <a:rPr lang="en-US" dirty="0"/>
              <a:t> 46: 59–88.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Kuhlthau</a:t>
            </a:r>
            <a:r>
              <a:rPr lang="en-US" dirty="0"/>
              <a:t>, C.C. &amp; </a:t>
            </a:r>
            <a:r>
              <a:rPr lang="en-US" dirty="0" err="1"/>
              <a:t>Maniotes</a:t>
            </a:r>
            <a:r>
              <a:rPr lang="en-US" dirty="0"/>
              <a:t>, L.K. (2015). </a:t>
            </a:r>
            <a:r>
              <a:rPr lang="en-US" i="1" dirty="0"/>
              <a:t>Guided Inquiry: Learning in the 21</a:t>
            </a:r>
            <a:r>
              <a:rPr lang="en-US" i="1" baseline="30000" dirty="0"/>
              <a:t>st</a:t>
            </a:r>
            <a:r>
              <a:rPr lang="en-US" i="1" dirty="0"/>
              <a:t> Century. </a:t>
            </a:r>
            <a:r>
              <a:rPr lang="en-US" dirty="0"/>
              <a:t>Santa Barbara, </a:t>
            </a:r>
            <a:r>
              <a:rPr lang="en-US" dirty="0" smtClean="0"/>
              <a:t>CA: ABC-CLIO.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01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0"/>
            <a:ext cx="8791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0"/>
            <a:ext cx="4522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4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                        </a:t>
            </a:r>
            <a:r>
              <a:rPr lang="en-US" sz="4000" i="1" dirty="0" smtClean="0"/>
              <a:t>Simple vs. complex questions</a:t>
            </a:r>
            <a:endParaRPr lang="en-US" sz="4000" i="1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680321" y="2336873"/>
            <a:ext cx="9613861" cy="3008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Bates, M.J. (2016).  Many paths to theory: The creative process in the information sciences. In D.J. </a:t>
            </a:r>
            <a:r>
              <a:rPr lang="en-US" sz="2400" dirty="0" err="1" smtClean="0"/>
              <a:t>Sonnenwald</a:t>
            </a:r>
            <a:r>
              <a:rPr lang="en-US" sz="2400" dirty="0" smtClean="0"/>
              <a:t>, (Ed.), </a:t>
            </a:r>
            <a:r>
              <a:rPr lang="en-US" sz="2400" i="1" dirty="0" smtClean="0"/>
              <a:t>Theory Development in the Information Sciences </a:t>
            </a:r>
            <a:r>
              <a:rPr lang="en-US" sz="2400" dirty="0" smtClean="0"/>
              <a:t>(p. 21-49).  Austin, TX: University of Texas Press.  See pp. 36-38.</a:t>
            </a:r>
          </a:p>
          <a:p>
            <a:r>
              <a:rPr lang="en-US" sz="2400" dirty="0" smtClean="0"/>
              <a:t>OR, also published in:</a:t>
            </a:r>
          </a:p>
          <a:p>
            <a:r>
              <a:rPr lang="en-US" sz="2400" dirty="0" smtClean="0"/>
              <a:t>Bates, M.J. (20126).  </a:t>
            </a:r>
            <a:r>
              <a:rPr lang="en-US" sz="2400" i="1" dirty="0" smtClean="0"/>
              <a:t>Information and Information Professions: Selected Works of Marcia J. Bates, volume 1.  </a:t>
            </a:r>
            <a:r>
              <a:rPr lang="en-US" sz="2400" dirty="0" smtClean="0"/>
              <a:t>Berkeley, CA: Ketchikan Press, pp. 243-245.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074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        Matching search method to info density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82316" y="2261937"/>
            <a:ext cx="97073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Bates, Marcia J. (2016). Speculations on browsing,</a:t>
            </a:r>
          </a:p>
          <a:p>
            <a:r>
              <a:rPr lang="en-US" sz="3200" dirty="0"/>
              <a:t>d</a:t>
            </a:r>
            <a:r>
              <a:rPr lang="en-US" sz="3200" dirty="0" smtClean="0"/>
              <a:t>irected search, and linking in relation to the</a:t>
            </a:r>
          </a:p>
          <a:p>
            <a:r>
              <a:rPr lang="en-US" sz="3200" dirty="0" smtClean="0"/>
              <a:t>Bradford Distribution.  In Bates, Marcia J. </a:t>
            </a:r>
          </a:p>
          <a:p>
            <a:r>
              <a:rPr lang="en-US" sz="3200" i="1" dirty="0" smtClean="0"/>
              <a:t>Information Searching Theory and Practice: </a:t>
            </a:r>
          </a:p>
          <a:p>
            <a:r>
              <a:rPr lang="en-US" sz="3200" i="1" dirty="0" smtClean="0"/>
              <a:t>Selected Works, Vol. II, </a:t>
            </a:r>
            <a:r>
              <a:rPr lang="en-US" sz="3200" dirty="0" smtClean="0"/>
              <a:t>pp. 279-293.  Berkeley, CA:</a:t>
            </a:r>
          </a:p>
          <a:p>
            <a:r>
              <a:rPr lang="en-US" sz="3200" dirty="0" smtClean="0"/>
              <a:t>Ketchikan Press.</a:t>
            </a:r>
          </a:p>
          <a:p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8709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                  SUMMARY OF DESIGN PRINCIPLES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324708" y="2485292"/>
            <a:ext cx="932498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• Make full use of our inborn propensity to browse our</a:t>
            </a:r>
          </a:p>
          <a:p>
            <a:r>
              <a:rPr lang="en-US" sz="2800" dirty="0"/>
              <a:t>e</a:t>
            </a:r>
            <a:r>
              <a:rPr lang="en-US" sz="2800" dirty="0" smtClean="0"/>
              <a:t>nvironment and learn through “wallpapering.”</a:t>
            </a:r>
          </a:p>
          <a:p>
            <a:r>
              <a:rPr lang="en-US" sz="2800" dirty="0" smtClean="0"/>
              <a:t>• Design </a:t>
            </a:r>
            <a:r>
              <a:rPr lang="en-US" sz="2800" i="1" u="sng" dirty="0" smtClean="0"/>
              <a:t>immersive</a:t>
            </a:r>
            <a:r>
              <a:rPr lang="en-US" sz="2800" dirty="0" smtClean="0"/>
              <a:t> walking-through-life search model in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ddition to a desktop </a:t>
            </a:r>
            <a:r>
              <a:rPr lang="en-US" sz="2800" i="1" u="sng" dirty="0" smtClean="0"/>
              <a:t>command</a:t>
            </a:r>
            <a:r>
              <a:rPr lang="en-US" sz="2800" dirty="0" smtClean="0"/>
              <a:t> model for information</a:t>
            </a:r>
          </a:p>
          <a:p>
            <a:r>
              <a:rPr lang="en-US" sz="2800" dirty="0"/>
              <a:t>s</a:t>
            </a:r>
            <a:r>
              <a:rPr lang="en-US" sz="2800" dirty="0" smtClean="0"/>
              <a:t>earching.  Optimize browsing potential!</a:t>
            </a:r>
          </a:p>
          <a:p>
            <a:r>
              <a:rPr lang="en-US" sz="2800" dirty="0" smtClean="0"/>
              <a:t>• Design </a:t>
            </a:r>
            <a:r>
              <a:rPr lang="en-US" sz="2800" smtClean="0"/>
              <a:t>for docking </a:t>
            </a:r>
            <a:r>
              <a:rPr lang="en-US" sz="2800" dirty="0" smtClean="0"/>
              <a:t>for the 40-45 percent of questions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hat are complex and often answered erroneously.</a:t>
            </a:r>
          </a:p>
          <a:p>
            <a:r>
              <a:rPr lang="en-US" sz="2800" dirty="0" smtClean="0"/>
              <a:t>• Design to make it easy to use a variety of search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echniques that each match the actual information </a:t>
            </a:r>
          </a:p>
          <a:p>
            <a:r>
              <a:rPr lang="en-US" sz="2800" dirty="0" smtClean="0"/>
              <a:t>densities in resources.</a:t>
            </a:r>
          </a:p>
        </p:txBody>
      </p:sp>
    </p:spTree>
    <p:extLst>
      <p:ext uri="{BB962C8B-B14F-4D97-AF65-F5344CB8AC3E}">
        <p14:creationId xmlns:p14="http://schemas.microsoft.com/office/powerpoint/2010/main" val="103249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30686"/>
            <a:ext cx="11604406" cy="520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2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2715" y="2677886"/>
            <a:ext cx="76861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i="1" dirty="0" smtClean="0"/>
              <a:t>END OF THE ROAD</a:t>
            </a:r>
            <a:endParaRPr lang="en-US" sz="7200" i="1" dirty="0"/>
          </a:p>
        </p:txBody>
      </p:sp>
    </p:spTree>
    <p:extLst>
      <p:ext uri="{BB962C8B-B14F-4D97-AF65-F5344CB8AC3E}">
        <p14:creationId xmlns:p14="http://schemas.microsoft.com/office/powerpoint/2010/main" val="21712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31" y="140677"/>
            <a:ext cx="7045569" cy="65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430" y="224693"/>
            <a:ext cx="7965831" cy="63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7" y="609600"/>
            <a:ext cx="10902461" cy="57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8" y="263769"/>
            <a:ext cx="11172093" cy="619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5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140107</TotalTime>
  <Words>628</Words>
  <Application>Microsoft Macintosh PowerPoint</Application>
  <PresentationFormat>Widescreen</PresentationFormat>
  <Paragraphs>86</Paragraphs>
  <Slides>58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Calibri</vt:lpstr>
      <vt:lpstr>Trebuchet MS</vt:lpstr>
      <vt:lpstr>Arial</vt:lpstr>
      <vt:lpstr>Berlin</vt:lpstr>
      <vt:lpstr>Neolithic Information Seeking</vt:lpstr>
      <vt:lpstr>Neolithic Information Seeking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Wallpapering</vt:lpstr>
      <vt:lpstr>      Common forms of information acquisition besides active 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Command vs. Immersive Searching</vt:lpstr>
      <vt:lpstr>      Remaining Points</vt:lpstr>
      <vt:lpstr>PowerPoint Presentation</vt:lpstr>
      <vt:lpstr>        How We Browse</vt:lpstr>
      <vt:lpstr>PowerPoint Presentation</vt:lpstr>
      <vt:lpstr>PowerPoint Presentation</vt:lpstr>
      <vt:lpstr>Docking References</vt:lpstr>
      <vt:lpstr>PowerPoint Presentation</vt:lpstr>
      <vt:lpstr>PowerPoint Presentation</vt:lpstr>
      <vt:lpstr>                        Simple vs. complex questions</vt:lpstr>
      <vt:lpstr>        Matching search method to info density</vt:lpstr>
      <vt:lpstr>                  SUMMARY OF DESIGN PRINCIPLES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Neolithic Information Seeking</dc:title>
  <dc:creator>jen gibson</dc:creator>
  <cp:lastModifiedBy>jen gibson</cp:lastModifiedBy>
  <cp:revision>128</cp:revision>
  <cp:lastPrinted>2018-01-22T19:19:26Z</cp:lastPrinted>
  <dcterms:created xsi:type="dcterms:W3CDTF">2017-11-26T19:06:15Z</dcterms:created>
  <dcterms:modified xsi:type="dcterms:W3CDTF">2018-03-19T15:12:04Z</dcterms:modified>
</cp:coreProperties>
</file>