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ppt/slideMasters/slideMaster3.xml" ContentType="application/vnd.openxmlformats-officedocument.presentationml.slideMaster+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5" r:id="rId3"/>
  </p:sldMasterIdLst>
  <p:notesMasterIdLst>
    <p:notesMasterId r:id="rId54"/>
  </p:notesMasterIdLst>
  <p:sldIdLst>
    <p:sldId id="297" r:id="rId4"/>
    <p:sldId id="298" r:id="rId5"/>
    <p:sldId id="299" r:id="rId6"/>
    <p:sldId id="300" r:id="rId7"/>
    <p:sldId id="301" r:id="rId8"/>
    <p:sldId id="302" r:id="rId9"/>
    <p:sldId id="303" r:id="rId10"/>
    <p:sldId id="304" r:id="rId11"/>
    <p:sldId id="305"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56" r:id="rId25"/>
    <p:sldId id="258" r:id="rId26"/>
    <p:sldId id="259" r:id="rId27"/>
    <p:sldId id="257" r:id="rId28"/>
    <p:sldId id="260" r:id="rId29"/>
    <p:sldId id="261" r:id="rId30"/>
    <p:sldId id="262" r:id="rId31"/>
    <p:sldId id="263" r:id="rId32"/>
    <p:sldId id="277" r:id="rId33"/>
    <p:sldId id="264" r:id="rId34"/>
    <p:sldId id="265" r:id="rId35"/>
    <p:sldId id="266" r:id="rId36"/>
    <p:sldId id="267" r:id="rId37"/>
    <p:sldId id="268" r:id="rId38"/>
    <p:sldId id="269" r:id="rId39"/>
    <p:sldId id="270" r:id="rId40"/>
    <p:sldId id="271" r:id="rId41"/>
    <p:sldId id="272" r:id="rId42"/>
    <p:sldId id="273" r:id="rId43"/>
    <p:sldId id="275" r:id="rId44"/>
    <p:sldId id="274" r:id="rId45"/>
    <p:sldId id="276" r:id="rId46"/>
    <p:sldId id="279" r:id="rId47"/>
    <p:sldId id="281" r:id="rId48"/>
    <p:sldId id="280" r:id="rId49"/>
    <p:sldId id="282" r:id="rId50"/>
    <p:sldId id="284" r:id="rId51"/>
    <p:sldId id="283" r:id="rId52"/>
    <p:sldId id="27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98" autoAdjust="0"/>
    <p:restoredTop sz="94694" autoAdjust="0"/>
  </p:normalViewPr>
  <p:slideViewPr>
    <p:cSldViewPr snapToObjects="1">
      <p:cViewPr varScale="1">
        <p:scale>
          <a:sx n="96" d="100"/>
          <a:sy n="96" d="100"/>
        </p:scale>
        <p:origin x="-7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6.xml"/><Relationship Id="rId7" Type="http://schemas.openxmlformats.org/officeDocument/2006/relationships/slide" Target="slides/slide4.xml"/><Relationship Id="rId43" Type="http://schemas.openxmlformats.org/officeDocument/2006/relationships/slide" Target="slides/slide40.xml"/><Relationship Id="rId25" Type="http://schemas.openxmlformats.org/officeDocument/2006/relationships/slide" Target="slides/slide22.xml"/><Relationship Id="rId10" Type="http://schemas.openxmlformats.org/officeDocument/2006/relationships/slide" Target="slides/slide7.xml"/><Relationship Id="rId50" Type="http://schemas.openxmlformats.org/officeDocument/2006/relationships/slide" Target="slides/slide47.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27" Type="http://schemas.openxmlformats.org/officeDocument/2006/relationships/slide" Target="slides/slide24.xml"/><Relationship Id="rId14" Type="http://schemas.openxmlformats.org/officeDocument/2006/relationships/slide" Target="slides/slide11.xml"/><Relationship Id="rId4" Type="http://schemas.openxmlformats.org/officeDocument/2006/relationships/slide" Target="slides/slide1.xml"/><Relationship Id="rId28" Type="http://schemas.openxmlformats.org/officeDocument/2006/relationships/slide" Target="slides/slide25.xml"/><Relationship Id="rId45" Type="http://schemas.openxmlformats.org/officeDocument/2006/relationships/slide" Target="slides/slide42.xml"/><Relationship Id="rId58" Type="http://schemas.openxmlformats.org/officeDocument/2006/relationships/theme" Target="theme/theme1.xml"/><Relationship Id="rId42" Type="http://schemas.openxmlformats.org/officeDocument/2006/relationships/slide" Target="slides/slide39.xml"/><Relationship Id="rId6" Type="http://schemas.openxmlformats.org/officeDocument/2006/relationships/slide" Target="slides/slide3.xml"/><Relationship Id="rId49" Type="http://schemas.openxmlformats.org/officeDocument/2006/relationships/slide" Target="slides/slide46.xml"/><Relationship Id="rId44" Type="http://schemas.openxmlformats.org/officeDocument/2006/relationships/slide" Target="slides/slide41.xml"/><Relationship Id="rId19" Type="http://schemas.openxmlformats.org/officeDocument/2006/relationships/slide" Target="slides/slide16.xml"/><Relationship Id="rId38" Type="http://schemas.openxmlformats.org/officeDocument/2006/relationships/slide" Target="slides/slide35.xml"/><Relationship Id="rId20" Type="http://schemas.openxmlformats.org/officeDocument/2006/relationships/slide" Target="slides/slide17.xml"/><Relationship Id="rId2" Type="http://schemas.openxmlformats.org/officeDocument/2006/relationships/slideMaster" Target="slideMasters/slideMaster2.xml"/><Relationship Id="rId46" Type="http://schemas.openxmlformats.org/officeDocument/2006/relationships/slide" Target="slides/slide43.xml"/><Relationship Id="rId57" Type="http://schemas.openxmlformats.org/officeDocument/2006/relationships/viewProps" Target="viewProps.xml"/><Relationship Id="rId59" Type="http://schemas.openxmlformats.org/officeDocument/2006/relationships/tableStyles" Target="tableStyles.xml"/><Relationship Id="rId35" Type="http://schemas.openxmlformats.org/officeDocument/2006/relationships/slide" Target="slides/slide32.xml"/><Relationship Id="rId51" Type="http://schemas.openxmlformats.org/officeDocument/2006/relationships/slide" Target="slides/slide48.xml"/><Relationship Id="rId55" Type="http://schemas.openxmlformats.org/officeDocument/2006/relationships/printerSettings" Target="printerSettings/printerSettings1.bin"/><Relationship Id="rId31" Type="http://schemas.openxmlformats.org/officeDocument/2006/relationships/slide" Target="slides/slide28.xml"/><Relationship Id="rId34" Type="http://schemas.openxmlformats.org/officeDocument/2006/relationships/slide" Target="slides/slide31.xml"/><Relationship Id="rId40" Type="http://schemas.openxmlformats.org/officeDocument/2006/relationships/slide" Target="slides/slide37.xml"/><Relationship Id="rId36" Type="http://schemas.openxmlformats.org/officeDocument/2006/relationships/slide" Target="slides/slide33.xml"/><Relationship Id="rId1" Type="http://schemas.openxmlformats.org/officeDocument/2006/relationships/slideMaster" Target="slideMasters/slideMaster1.xml"/><Relationship Id="rId24" Type="http://schemas.openxmlformats.org/officeDocument/2006/relationships/slide" Target="slides/slide21.xml"/><Relationship Id="rId47" Type="http://schemas.openxmlformats.org/officeDocument/2006/relationships/slide" Target="slides/slide44.xml"/><Relationship Id="rId56" Type="http://schemas.openxmlformats.org/officeDocument/2006/relationships/presProps" Target="presProps.xml"/><Relationship Id="rId48" Type="http://schemas.openxmlformats.org/officeDocument/2006/relationships/slide" Target="slides/slide45.xml"/><Relationship Id="rId8" Type="http://schemas.openxmlformats.org/officeDocument/2006/relationships/slide" Target="slides/slide5.xml"/><Relationship Id="rId13" Type="http://schemas.openxmlformats.org/officeDocument/2006/relationships/slide" Target="slides/slide10.xml"/><Relationship Id="rId32" Type="http://schemas.openxmlformats.org/officeDocument/2006/relationships/slide" Target="slides/slide29.xml"/><Relationship Id="rId37" Type="http://schemas.openxmlformats.org/officeDocument/2006/relationships/slide" Target="slides/slide34.xml"/><Relationship Id="rId52" Type="http://schemas.openxmlformats.org/officeDocument/2006/relationships/slide" Target="slides/slide49.xml"/><Relationship Id="rId54" Type="http://schemas.openxmlformats.org/officeDocument/2006/relationships/notesMaster" Target="notesMasters/notesMaster1.xml"/><Relationship Id="rId12" Type="http://schemas.openxmlformats.org/officeDocument/2006/relationships/slide" Target="slides/slide9.xml"/><Relationship Id="rId3" Type="http://schemas.openxmlformats.org/officeDocument/2006/relationships/slideMaster" Target="slideMasters/slideMaster3.xml"/><Relationship Id="rId23" Type="http://schemas.openxmlformats.org/officeDocument/2006/relationships/slide" Target="slides/slide20.xml"/><Relationship Id="rId53" Type="http://schemas.openxmlformats.org/officeDocument/2006/relationships/slide" Target="slides/slide50.xml"/><Relationship Id="rId26" Type="http://schemas.openxmlformats.org/officeDocument/2006/relationships/slide" Target="slides/slide23.xml"/><Relationship Id="rId30" Type="http://schemas.openxmlformats.org/officeDocument/2006/relationships/slide" Target="slides/slide27.xml"/><Relationship Id="rId11" Type="http://schemas.openxmlformats.org/officeDocument/2006/relationships/slide" Target="slides/slide8.xml"/><Relationship Id="rId29" Type="http://schemas.openxmlformats.org/officeDocument/2006/relationships/slide" Target="slides/slide26.xml"/><Relationship Id="rId16" Type="http://schemas.openxmlformats.org/officeDocument/2006/relationships/slide" Target="slides/slide13.xml"/><Relationship Id="rId33" Type="http://schemas.openxmlformats.org/officeDocument/2006/relationships/slide" Target="slides/slide30.xml"/><Relationship Id="rId41" Type="http://schemas.openxmlformats.org/officeDocument/2006/relationships/slide" Target="slides/slide38.xml"/><Relationship Id="rId5" Type="http://schemas.openxmlformats.org/officeDocument/2006/relationships/slide" Target="slides/slide2.xml"/><Relationship Id="rId15" Type="http://schemas.openxmlformats.org/officeDocument/2006/relationships/slide" Target="slides/slide12.xml"/><Relationship Id="rId22" Type="http://schemas.openxmlformats.org/officeDocument/2006/relationships/slide" Target="slides/slide19.xml"/><Relationship Id="rId2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A4E8B-B6B4-814F-8170-F3E796136F59}" type="datetimeFigureOut">
              <a:rPr lang="en-US" smtClean="0"/>
              <a:t>10/21/08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05EDA-59B8-044B-8EB7-97A7C05ACB7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10</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19</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20</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21</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11</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point is when is a newspaper no longer a newspaper</a:t>
            </a:r>
          </a:p>
          <a:p>
            <a:r>
              <a:rPr lang="en-AU" dirty="0" smtClean="0"/>
              <a:t>Online – becomes a set of internet articles that perhaps have slightly more legitimate sources (maybe not in the future)</a:t>
            </a:r>
          </a:p>
          <a:p>
            <a:r>
              <a:rPr lang="en-AU" dirty="0" smtClean="0"/>
              <a:t>Compete against every other information source out there</a:t>
            </a:r>
          </a:p>
          <a:p>
            <a:r>
              <a:rPr lang="en-AU" dirty="0" smtClean="0"/>
              <a:t>Have to look at the key differences that can attract</a:t>
            </a:r>
            <a:r>
              <a:rPr lang="en-AU" baseline="0" dirty="0" smtClean="0"/>
              <a:t> the information seeker</a:t>
            </a:r>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12</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13</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14</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15</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16</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17</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0B73DB6-5BA1-4613-9F17-9A74D27B15E3}" type="slidenum">
              <a:rPr lang="en-AU" smtClean="0"/>
              <a:pPr/>
              <a:t>18</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15540F-D28F-9040-A5C7-67B4FA4157F7}" type="datetimeFigureOut">
              <a:rPr lang="en-US" smtClean="0"/>
              <a:pPr/>
              <a:t>10/21/08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5540F-D28F-9040-A5C7-67B4FA4157F7}" type="datetimeFigureOut">
              <a:rPr lang="en-US" smtClean="0"/>
              <a:pPr/>
              <a:t>10/21/08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5540F-D28F-9040-A5C7-67B4FA4157F7}" type="datetimeFigureOut">
              <a:rPr lang="en-US" smtClean="0"/>
              <a:pPr/>
              <a:t>10/21/08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F0E519D-95AD-4142-BDAD-79E34F7FF293}" type="datetimeFigureOut">
              <a:rPr lang="en-US" smtClean="0"/>
              <a:pPr/>
              <a:t>10/21/08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632FD7-00E5-4156-807C-5AB1A2538F0F}" type="slidenum">
              <a:rPr lang="en-AU" smtClean="0"/>
              <a:pPr/>
              <a:t>‹#›</a:t>
            </a:fld>
            <a:endParaRPr lang="en-AU"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0E519D-95AD-4142-BDAD-79E34F7FF293}" type="datetimeFigureOut">
              <a:rPr lang="en-US" smtClean="0"/>
              <a:pPr/>
              <a:t>10/21/08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632FD7-00E5-4156-807C-5AB1A2538F0F}" type="slidenum">
              <a:rPr lang="en-AU" smtClean="0"/>
              <a:pPr/>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0E519D-95AD-4142-BDAD-79E34F7FF293}" type="datetimeFigureOut">
              <a:rPr lang="en-US" smtClean="0"/>
              <a:pPr/>
              <a:t>10/21/08</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F632FD7-00E5-4156-807C-5AB1A2538F0F}" type="slidenum">
              <a:rPr lang="en-AU" smtClean="0"/>
              <a:pPr/>
              <a:t>‹#›</a:t>
            </a:fld>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0E519D-95AD-4142-BDAD-79E34F7FF293}" type="datetimeFigureOut">
              <a:rPr lang="en-US" smtClean="0"/>
              <a:pPr/>
              <a:t>10/21/08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632FD7-00E5-4156-807C-5AB1A2538F0F}" type="slidenum">
              <a:rPr lang="en-AU" smtClean="0"/>
              <a:pPr/>
              <a:t>‹#›</a:t>
            </a:fld>
            <a:endParaRPr lang="en-A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BD51E11-DB45-BF40-B58F-16289365346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C8F5970-84BF-5C4D-82E1-49AB6F0EB6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5540F-D28F-9040-A5C7-67B4FA4157F7}" type="datetimeFigureOut">
              <a:rPr lang="en-US" smtClean="0"/>
              <a:pPr/>
              <a:t>10/21/08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5540F-D28F-9040-A5C7-67B4FA4157F7}" type="datetimeFigureOut">
              <a:rPr lang="en-US" smtClean="0"/>
              <a:pPr/>
              <a:t>10/21/08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15540F-D28F-9040-A5C7-67B4FA4157F7}" type="datetimeFigureOut">
              <a:rPr lang="en-US" smtClean="0"/>
              <a:pPr/>
              <a:t>10/21/08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15540F-D28F-9040-A5C7-67B4FA4157F7}" type="datetimeFigureOut">
              <a:rPr lang="en-US" smtClean="0"/>
              <a:pPr/>
              <a:t>10/21/08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15540F-D28F-9040-A5C7-67B4FA4157F7}" type="datetimeFigureOut">
              <a:rPr lang="en-US" smtClean="0"/>
              <a:pPr/>
              <a:t>10/21/08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5540F-D28F-9040-A5C7-67B4FA4157F7}" type="datetimeFigureOut">
              <a:rPr lang="en-US" smtClean="0"/>
              <a:pPr/>
              <a:t>10/21/08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5540F-D28F-9040-A5C7-67B4FA4157F7}" type="datetimeFigureOut">
              <a:rPr lang="en-US" smtClean="0"/>
              <a:pPr/>
              <a:t>10/21/08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5540F-D28F-9040-A5C7-67B4FA4157F7}" type="datetimeFigureOut">
              <a:rPr lang="en-US" smtClean="0"/>
              <a:pPr/>
              <a:t>10/21/08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CBEF0-7E48-A34C-958D-0FE0448E17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4" Type="http://schemas.openxmlformats.org/officeDocument/2006/relationships/slideLayout" Target="../slideLayouts/slideLayout15.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slideLayout" Target="../slideLayouts/slideLayout17.xml"/><Relationship Id="rId3"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5540F-D28F-9040-A5C7-67B4FA4157F7}" type="datetimeFigureOut">
              <a:rPr lang="en-US" smtClean="0"/>
              <a:pPr/>
              <a:t>10/21/08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CBEF0-7E48-A34C-958D-0FE0448E17E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8F0E519D-95AD-4142-BDAD-79E34F7FF293}" type="datetimeFigureOut">
              <a:rPr lang="en-US" smtClean="0"/>
              <a:pPr/>
              <a:t>10/21/08</a:t>
            </a:fld>
            <a:endParaRPr lang="en-AU"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AU"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1F632FD7-00E5-4156-807C-5AB1A2538F0F}"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C021FF80-2215-5C41-BDEC-B43E5B5DD7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6.gi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hyperlink" Target="http://www.census.gov/prod/2005pubs/p23-208.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6" Type="http://schemas.openxmlformats.org/officeDocument/2006/relationships/hyperlink" Target="http://www.youcanworkfromanywhere.com/wi-fi/" TargetMode="External"/><Relationship Id="rId4" Type="http://schemas.openxmlformats.org/officeDocument/2006/relationships/hyperlink" Target="http://www.wi-fihotspotlist.com/" TargetMode="External"/><Relationship Id="rId1" Type="http://schemas.openxmlformats.org/officeDocument/2006/relationships/slideLayout" Target="../slideLayouts/slideLayout2.xml"/><Relationship Id="rId2" Type="http://schemas.openxmlformats.org/officeDocument/2006/relationships/hyperlink" Target="http://www.jiwire.com/" TargetMode="External"/><Relationship Id="rId3" Type="http://schemas.openxmlformats.org/officeDocument/2006/relationships/hyperlink" Target="http://www.wififreespot.com/" TargetMode="External"/><Relationship Id="rId5" Type="http://schemas.openxmlformats.org/officeDocument/2006/relationships/hyperlink" Target="http://www.wireless.att.com/laptopconnect/wifilocator"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www.zonalatina.com/Zldata29.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money.cnn.com/2005/12/02/technology/craigslist_fortune_121205/index.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alexa.com/site/ds/top_sites?cc=US&amp;ts_mode=country&amp;lang=non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reuters.com/article/technologyNews/idUSN242435612008012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www.iht.com/articles/2001/06/28/btpub28.ph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iht.com/articles/2006/03/14/business/listings.php"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csmonitor.com/" TargetMode="External"/><Relationship Id="rId3" Type="http://schemas.openxmlformats.org/officeDocument/2006/relationships/hyperlink" Target="http://www.boston.com/ae/media/articles/2008/08/26/monitoring_the_future_of_newspaper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newspapernext.org/Making_the_Leap.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4" Type="http://schemas.openxmlformats.org/officeDocument/2006/relationships/hyperlink" Target="http://www.ajr.org/article.asp?id=3885" TargetMode="External"/><Relationship Id="rId1" Type="http://schemas.openxmlformats.org/officeDocument/2006/relationships/slideLayout" Target="../slideLayouts/slideLayout2.xml"/><Relationship Id="rId2" Type="http://schemas.openxmlformats.org/officeDocument/2006/relationships/hyperlink" Target="http://www.washingtonpost.com/wp-dyn/content/discussion/2005/10/11/DI2005101101387.html" TargetMode="External"/><Relationship Id="rId3" Type="http://schemas.openxmlformats.org/officeDocument/2006/relationships/hyperlink" Target="http://www.time.com/time/business/article/0,8599,1566014,00.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143000"/>
          </a:xfrm>
        </p:spPr>
        <p:txBody>
          <a:bodyPr/>
          <a:lstStyle/>
          <a:p>
            <a:r>
              <a:rPr lang="en-US"/>
              <a:t/>
            </a:r>
            <a:br>
              <a:rPr lang="en-US"/>
            </a:br>
            <a:r>
              <a:rPr lang="en-US"/>
              <a:t/>
            </a:r>
            <a:br>
              <a:rPr lang="en-US"/>
            </a:br>
            <a:r>
              <a:rPr lang="en-US"/>
              <a:t>Circulation Audit Bureaus</a:t>
            </a:r>
          </a:p>
        </p:txBody>
      </p:sp>
      <p:sp>
        <p:nvSpPr>
          <p:cNvPr id="2051" name="Rectangle 3"/>
          <p:cNvSpPr>
            <a:spLocks noGrp="1" noChangeArrowheads="1"/>
          </p:cNvSpPr>
          <p:nvPr>
            <p:ph type="subTitle" idx="1"/>
          </p:nvPr>
        </p:nvSpPr>
        <p:spPr/>
        <p:txBody>
          <a:bodyPr/>
          <a:lstStyle/>
          <a:p>
            <a:r>
              <a:rPr lang="en-US" sz="1800"/>
              <a:t>Information Studies 180: Ecology of Information</a:t>
            </a:r>
          </a:p>
          <a:p>
            <a:r>
              <a:rPr lang="en-US" sz="1800"/>
              <a:t>Instructor: Dr. John Richardson</a:t>
            </a:r>
          </a:p>
          <a:p>
            <a:r>
              <a:rPr lang="en-US" sz="1800"/>
              <a:t>October 22, 2008</a:t>
            </a:r>
            <a:endParaRPr lang="en-US" sz="2400"/>
          </a:p>
          <a:p>
            <a:r>
              <a:rPr lang="en-US" sz="2000"/>
              <a:t>Ross Moody</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357562"/>
            <a:ext cx="8077200" cy="1673352"/>
          </a:xfrm>
        </p:spPr>
        <p:txBody>
          <a:bodyPr/>
          <a:lstStyle/>
          <a:p>
            <a:r>
              <a:rPr lang="en-AU" dirty="0" smtClean="0"/>
              <a:t>The Survival of Newspapers</a:t>
            </a:r>
            <a:endParaRPr lang="en-AU" dirty="0"/>
          </a:p>
        </p:txBody>
      </p:sp>
      <p:sp>
        <p:nvSpPr>
          <p:cNvPr id="3" name="Subtitle 2"/>
          <p:cNvSpPr>
            <a:spLocks noGrp="1"/>
          </p:cNvSpPr>
          <p:nvPr>
            <p:ph type="subTitle" idx="1"/>
          </p:nvPr>
        </p:nvSpPr>
        <p:spPr>
          <a:xfrm>
            <a:off x="571472" y="4643446"/>
            <a:ext cx="8077200" cy="1499616"/>
          </a:xfrm>
        </p:spPr>
        <p:txBody>
          <a:bodyPr>
            <a:normAutofit/>
          </a:bodyPr>
          <a:lstStyle/>
          <a:p>
            <a:pPr algn="ctr"/>
            <a:r>
              <a:rPr lang="en-AU" sz="3200" dirty="0" smtClean="0"/>
              <a:t>Is on-line the only answer?</a:t>
            </a:r>
            <a:endParaRPr lang="en-AU" sz="3200" dirty="0"/>
          </a:p>
        </p:txBody>
      </p:sp>
      <p:pic>
        <p:nvPicPr>
          <p:cNvPr id="1026" name="Picture 2"/>
          <p:cNvPicPr>
            <a:picLocks noChangeAspect="1" noChangeArrowheads="1"/>
          </p:cNvPicPr>
          <p:nvPr/>
        </p:nvPicPr>
        <p:blipFill>
          <a:blip r:embed="rId3"/>
          <a:srcRect/>
          <a:stretch>
            <a:fillRect/>
          </a:stretch>
        </p:blipFill>
        <p:spPr bwMode="auto">
          <a:xfrm>
            <a:off x="3000364" y="571480"/>
            <a:ext cx="2857500" cy="191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8013192" cy="1636776"/>
          </a:xfrm>
        </p:spPr>
        <p:txBody>
          <a:bodyPr>
            <a:normAutofit fontScale="90000"/>
          </a:bodyPr>
          <a:lstStyle/>
          <a:p>
            <a:pPr algn="l"/>
            <a:r>
              <a:rPr lang="en-AU" dirty="0" smtClean="0"/>
              <a:t/>
            </a:r>
            <a:br>
              <a:rPr lang="en-AU" dirty="0" smtClean="0"/>
            </a:br>
            <a:r>
              <a:rPr lang="en-AU" dirty="0"/>
              <a:t/>
            </a:r>
            <a:br>
              <a:rPr lang="en-AU" dirty="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sz="3100" dirty="0" smtClean="0"/>
              <a:t/>
            </a:r>
            <a:br>
              <a:rPr lang="en-AU" sz="3100" dirty="0" smtClean="0"/>
            </a:br>
            <a:r>
              <a:rPr lang="en-AU" dirty="0"/>
              <a:t/>
            </a:r>
            <a:br>
              <a:rPr lang="en-AU" dirty="0"/>
            </a:br>
            <a:r>
              <a:rPr lang="en-AU" dirty="0" smtClean="0"/>
              <a:t/>
            </a:r>
            <a:br>
              <a:rPr lang="en-AU" dirty="0" smtClean="0"/>
            </a:br>
            <a:r>
              <a:rPr lang="en-AU" dirty="0" smtClean="0"/>
              <a:t>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dirty="0"/>
          </a:p>
        </p:txBody>
      </p:sp>
      <p:sp>
        <p:nvSpPr>
          <p:cNvPr id="5" name="Text Placeholder 4"/>
          <p:cNvSpPr>
            <a:spLocks noGrp="1"/>
          </p:cNvSpPr>
          <p:nvPr>
            <p:ph type="body" idx="1"/>
          </p:nvPr>
        </p:nvSpPr>
        <p:spPr>
          <a:xfrm>
            <a:off x="857224" y="1643050"/>
            <a:ext cx="7977214" cy="871550"/>
          </a:xfrm>
        </p:spPr>
        <p:txBody>
          <a:bodyPr>
            <a:normAutofit/>
          </a:bodyPr>
          <a:lstStyle/>
          <a:p>
            <a:r>
              <a:rPr lang="en-AU" sz="4400" dirty="0" smtClean="0">
                <a:solidFill>
                  <a:srgbClr val="FFC000"/>
                </a:solidFill>
              </a:rPr>
              <a:t>Issues for Consideration</a:t>
            </a:r>
            <a:endParaRPr lang="en-AU" sz="4400" dirty="0">
              <a:solidFill>
                <a:srgbClr val="FFC000"/>
              </a:solidFill>
            </a:endParaRPr>
          </a:p>
        </p:txBody>
      </p:sp>
      <p:sp>
        <p:nvSpPr>
          <p:cNvPr id="4" name="Rectangle 3"/>
          <p:cNvSpPr/>
          <p:nvPr/>
        </p:nvSpPr>
        <p:spPr>
          <a:xfrm>
            <a:off x="928662" y="2786058"/>
            <a:ext cx="7858180" cy="3785652"/>
          </a:xfrm>
          <a:prstGeom prst="rect">
            <a:avLst/>
          </a:prstGeom>
        </p:spPr>
        <p:txBody>
          <a:bodyPr wrap="square">
            <a:spAutoFit/>
          </a:bodyPr>
          <a:lstStyle/>
          <a:p>
            <a:r>
              <a:rPr lang="en-AU" sz="2400" dirty="0" smtClean="0"/>
              <a:t>The definition of a newspaper?</a:t>
            </a:r>
          </a:p>
          <a:p>
            <a:endParaRPr lang="en-AU" sz="2400" dirty="0" smtClean="0"/>
          </a:p>
          <a:p>
            <a:r>
              <a:rPr lang="en-AU" sz="2400" dirty="0" smtClean="0"/>
              <a:t>What business are they in?</a:t>
            </a:r>
          </a:p>
          <a:p>
            <a:endParaRPr lang="en-AU" sz="2400" dirty="0" smtClean="0"/>
          </a:p>
          <a:p>
            <a:r>
              <a:rPr lang="en-AU" sz="2400" dirty="0" smtClean="0"/>
              <a:t>Everything is finite! </a:t>
            </a:r>
          </a:p>
          <a:p>
            <a:endParaRPr lang="en-AU" sz="2400" dirty="0" smtClean="0"/>
          </a:p>
          <a:p>
            <a:r>
              <a:rPr lang="en-AU" sz="2400" dirty="0" smtClean="0"/>
              <a:t>Do people still value physicality?</a:t>
            </a:r>
            <a:br>
              <a:rPr lang="en-AU" sz="2400" dirty="0" smtClean="0"/>
            </a:br>
            <a:r>
              <a:rPr lang="en-AU" sz="2400" dirty="0" smtClean="0"/>
              <a:t/>
            </a:r>
            <a:br>
              <a:rPr lang="en-AU" sz="2400" dirty="0" smtClean="0"/>
            </a:br>
            <a:r>
              <a:rPr lang="en-AU" sz="2400" dirty="0" smtClean="0"/>
              <a:t>Looking to leaders in the field and other countries for inspiration.... </a:t>
            </a:r>
            <a:endParaRPr lang="en-A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business of Newspapers</a:t>
            </a:r>
            <a:endParaRPr lang="en-AU" dirty="0"/>
          </a:p>
        </p:txBody>
      </p:sp>
      <p:sp>
        <p:nvSpPr>
          <p:cNvPr id="4" name="Content Placeholder 3"/>
          <p:cNvSpPr>
            <a:spLocks noGrp="1"/>
          </p:cNvSpPr>
          <p:nvPr>
            <p:ph sz="half" idx="2"/>
          </p:nvPr>
        </p:nvSpPr>
        <p:spPr>
          <a:xfrm>
            <a:off x="571472" y="2906712"/>
            <a:ext cx="4040188" cy="3951288"/>
          </a:xfrm>
        </p:spPr>
        <p:txBody>
          <a:bodyPr>
            <a:normAutofit/>
          </a:bodyPr>
          <a:lstStyle/>
          <a:p>
            <a:r>
              <a:rPr lang="en-AU" sz="2800" dirty="0" smtClean="0"/>
              <a:t>A daily or weekly publication consisting of folded unstapled sheets and containing news, articles, and advertisements.</a:t>
            </a:r>
          </a:p>
        </p:txBody>
      </p:sp>
      <p:sp>
        <p:nvSpPr>
          <p:cNvPr id="5" name="Text Placeholder 4"/>
          <p:cNvSpPr>
            <a:spLocks noGrp="1"/>
          </p:cNvSpPr>
          <p:nvPr>
            <p:ph type="body" sz="quarter" idx="3"/>
          </p:nvPr>
        </p:nvSpPr>
        <p:spPr>
          <a:xfrm>
            <a:off x="1785918" y="1928802"/>
            <a:ext cx="8043890" cy="715355"/>
          </a:xfrm>
        </p:spPr>
        <p:txBody>
          <a:bodyPr>
            <a:normAutofit/>
          </a:bodyPr>
          <a:lstStyle/>
          <a:p>
            <a:r>
              <a:rPr lang="en-AU" sz="2800" dirty="0" smtClean="0"/>
              <a:t>Definitions are important!</a:t>
            </a:r>
            <a:endParaRPr lang="en-AU" sz="2800" dirty="0"/>
          </a:p>
        </p:txBody>
      </p:sp>
      <p:sp>
        <p:nvSpPr>
          <p:cNvPr id="6" name="Content Placeholder 5"/>
          <p:cNvSpPr>
            <a:spLocks noGrp="1"/>
          </p:cNvSpPr>
          <p:nvPr>
            <p:ph sz="quarter" idx="4"/>
          </p:nvPr>
        </p:nvSpPr>
        <p:spPr>
          <a:xfrm>
            <a:off x="4714876" y="2906712"/>
            <a:ext cx="4041775" cy="3951288"/>
          </a:xfrm>
        </p:spPr>
        <p:txBody>
          <a:bodyPr/>
          <a:lstStyle/>
          <a:p>
            <a:r>
              <a:rPr lang="en-AU" sz="2800" dirty="0" smtClean="0"/>
              <a:t>A newspaper is a written publication containing news, information and advertising, usually printed on low-cost paper called newsprint.</a:t>
            </a:r>
          </a:p>
          <a:p>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 Newspapers</a:t>
            </a:r>
            <a:endParaRPr lang="en-AU" dirty="0"/>
          </a:p>
        </p:txBody>
      </p:sp>
      <p:sp>
        <p:nvSpPr>
          <p:cNvPr id="3" name="Content Placeholder 2"/>
          <p:cNvSpPr>
            <a:spLocks noGrp="1"/>
          </p:cNvSpPr>
          <p:nvPr>
            <p:ph idx="1"/>
          </p:nvPr>
        </p:nvSpPr>
        <p:spPr/>
        <p:txBody>
          <a:bodyPr>
            <a:normAutofit/>
          </a:bodyPr>
          <a:lstStyle/>
          <a:p>
            <a:r>
              <a:rPr lang="en-AU" sz="3600" dirty="0" smtClean="0"/>
              <a:t>What makes them the same/different??</a:t>
            </a:r>
          </a:p>
          <a:p>
            <a:endParaRPr lang="en-AU" sz="3600" dirty="0" smtClean="0"/>
          </a:p>
          <a:p>
            <a:r>
              <a:rPr lang="en-AU" sz="3600" dirty="0" smtClean="0"/>
              <a:t>Tonality</a:t>
            </a:r>
          </a:p>
          <a:p>
            <a:r>
              <a:rPr lang="en-AU" sz="3600" dirty="0" smtClean="0"/>
              <a:t>Perceived legitimacy</a:t>
            </a:r>
          </a:p>
          <a:p>
            <a:r>
              <a:rPr lang="en-AU" sz="3600" dirty="0" smtClean="0"/>
              <a:t>Size, layout, imagery</a:t>
            </a:r>
          </a:p>
          <a:p>
            <a:r>
              <a:rPr lang="en-AU" sz="3600" dirty="0" smtClean="0"/>
              <a:t>Content</a:t>
            </a:r>
          </a:p>
          <a:p>
            <a:endParaRPr lang="en-AU" sz="3600" dirty="0" smtClean="0"/>
          </a:p>
          <a:p>
            <a:r>
              <a:rPr lang="en-AU" sz="3600" dirty="0" smtClean="0"/>
              <a:t>????????????</a:t>
            </a:r>
            <a:endParaRPr lang="en-AU"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Hungry?</a:t>
            </a:r>
            <a:endParaRPr lang="en-AU" dirty="0"/>
          </a:p>
        </p:txBody>
      </p:sp>
      <p:sp>
        <p:nvSpPr>
          <p:cNvPr id="3" name="Text Placeholder 2"/>
          <p:cNvSpPr>
            <a:spLocks noGrp="1"/>
          </p:cNvSpPr>
          <p:nvPr>
            <p:ph type="body" idx="1"/>
          </p:nvPr>
        </p:nvSpPr>
        <p:spPr>
          <a:xfrm>
            <a:off x="2786050" y="1500174"/>
            <a:ext cx="4040188" cy="715355"/>
          </a:xfrm>
        </p:spPr>
        <p:txBody>
          <a:bodyPr/>
          <a:lstStyle/>
          <a:p>
            <a:r>
              <a:rPr lang="en-AU" dirty="0" smtClean="0"/>
              <a:t>The newspaper Cake</a:t>
            </a:r>
            <a:endParaRPr lang="en-AU" dirty="0"/>
          </a:p>
        </p:txBody>
      </p:sp>
      <p:sp>
        <p:nvSpPr>
          <p:cNvPr id="6" name="Content Placeholder 5"/>
          <p:cNvSpPr>
            <a:spLocks noGrp="1"/>
          </p:cNvSpPr>
          <p:nvPr>
            <p:ph sz="quarter" idx="4"/>
          </p:nvPr>
        </p:nvSpPr>
        <p:spPr/>
        <p:txBody>
          <a:bodyPr>
            <a:normAutofit/>
          </a:bodyPr>
          <a:lstStyle/>
          <a:p>
            <a:r>
              <a:rPr lang="en-AU" sz="2800" dirty="0" smtClean="0"/>
              <a:t>What are the essential ingredients?</a:t>
            </a:r>
          </a:p>
          <a:p>
            <a:endParaRPr lang="en-AU" sz="2800" dirty="0" smtClean="0"/>
          </a:p>
          <a:p>
            <a:r>
              <a:rPr lang="en-AU" sz="2800" dirty="0" smtClean="0"/>
              <a:t>What could we add/remove based on the evolving information seekers needs and wants?</a:t>
            </a:r>
            <a:endParaRPr lang="en-AU" sz="2800" dirty="0"/>
          </a:p>
        </p:txBody>
      </p:sp>
      <p:sp>
        <p:nvSpPr>
          <p:cNvPr id="9" name="Content Placeholder 8"/>
          <p:cNvSpPr>
            <a:spLocks noGrp="1"/>
          </p:cNvSpPr>
          <p:nvPr>
            <p:ph sz="half" idx="2"/>
          </p:nvPr>
        </p:nvSpPr>
        <p:spPr/>
        <p:txBody>
          <a:bodyPr/>
          <a:lstStyle/>
          <a:p>
            <a:endParaRPr lang="en-AU" dirty="0"/>
          </a:p>
        </p:txBody>
      </p:sp>
      <p:pic>
        <p:nvPicPr>
          <p:cNvPr id="1032" name="Picture 8" descr="C:\Users\bsrec1\AppData\Local\Microsoft\Windows\Temporary Internet Files\Content.IE5\8J5YKLJ8\MPj04276910000[1].jpg"/>
          <p:cNvPicPr>
            <a:picLocks noChangeAspect="1" noChangeArrowheads="1"/>
          </p:cNvPicPr>
          <p:nvPr/>
        </p:nvPicPr>
        <p:blipFill>
          <a:blip r:embed="rId3"/>
          <a:srcRect/>
          <a:stretch>
            <a:fillRect/>
          </a:stretch>
        </p:blipFill>
        <p:spPr bwMode="auto">
          <a:xfrm>
            <a:off x="285720" y="2357430"/>
            <a:ext cx="4298033" cy="407196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Niching</a:t>
            </a:r>
            <a:endParaRPr lang="en-AU" dirty="0"/>
          </a:p>
        </p:txBody>
      </p:sp>
      <p:sp>
        <p:nvSpPr>
          <p:cNvPr id="3" name="Content Placeholder 2"/>
          <p:cNvSpPr>
            <a:spLocks noGrp="1"/>
          </p:cNvSpPr>
          <p:nvPr>
            <p:ph idx="1"/>
          </p:nvPr>
        </p:nvSpPr>
        <p:spPr/>
        <p:txBody>
          <a:bodyPr/>
          <a:lstStyle/>
          <a:p>
            <a:r>
              <a:rPr lang="en-AU" dirty="0" smtClean="0"/>
              <a:t>Newspaper is the only medium which generally does not attempt to target a niche...</a:t>
            </a:r>
          </a:p>
          <a:p>
            <a:pPr marL="438912" lvl="1" indent="-320040">
              <a:spcBef>
                <a:spcPts val="0"/>
              </a:spcBef>
              <a:buClr>
                <a:schemeClr val="accent1"/>
              </a:buClr>
              <a:buSzPct val="80000"/>
              <a:buNone/>
            </a:pPr>
            <a:r>
              <a:rPr lang="en-AU" dirty="0" smtClean="0"/>
              <a:t>	- Think TV, magazines etc</a:t>
            </a:r>
          </a:p>
          <a:p>
            <a:endParaRPr lang="en-AU" dirty="0" smtClean="0"/>
          </a:p>
          <a:p>
            <a:r>
              <a:rPr lang="en-AU" dirty="0" smtClean="0"/>
              <a:t>Some Niche Paper Ideas??</a:t>
            </a:r>
          </a:p>
          <a:p>
            <a:pPr lvl="1">
              <a:buFontTx/>
              <a:buChar char="-"/>
            </a:pPr>
            <a:r>
              <a:rPr lang="en-AU" dirty="0" smtClean="0"/>
              <a:t>‘Pick and mix’ newspaper</a:t>
            </a:r>
          </a:p>
          <a:p>
            <a:pPr lvl="1">
              <a:buFontTx/>
              <a:buChar char="-"/>
            </a:pPr>
            <a:r>
              <a:rPr lang="en-AU" dirty="0" smtClean="0"/>
              <a:t>Teen news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Free Newspapers</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Where does the majority of newspapers earnings come from?</a:t>
            </a:r>
          </a:p>
          <a:p>
            <a:r>
              <a:rPr lang="en-AU" dirty="0" smtClean="0"/>
              <a:t>36 million free papers are distributed daily in 49 countries. </a:t>
            </a:r>
          </a:p>
          <a:p>
            <a:r>
              <a:rPr lang="en-AU" dirty="0" smtClean="0"/>
              <a:t>In Spain 51% of newspaper circulation is free.</a:t>
            </a:r>
          </a:p>
          <a:p>
            <a:r>
              <a:rPr lang="en-AU" dirty="0" smtClean="0"/>
              <a:t>Spain's 20 Minutos</a:t>
            </a:r>
          </a:p>
          <a:p>
            <a:pPr lvl="1"/>
            <a:r>
              <a:rPr lang="en-AU" dirty="0" smtClean="0"/>
              <a:t>Pioneer in the free newspaper space in Western Europe</a:t>
            </a:r>
          </a:p>
          <a:p>
            <a:pPr lvl="1"/>
            <a:r>
              <a:rPr lang="en-AU" dirty="0" smtClean="0"/>
              <a:t>Now Spain’s most distributed newspaper</a:t>
            </a:r>
          </a:p>
          <a:p>
            <a:r>
              <a:rPr lang="en-AU" dirty="0" smtClean="0"/>
              <a:t>Is (free) the key reason why the Bruin is successful?</a:t>
            </a:r>
          </a:p>
          <a:p>
            <a:endParaRPr lang="en-AU" dirty="0" smtClean="0"/>
          </a:p>
          <a:p>
            <a:pPr>
              <a:buNone/>
            </a:pPr>
            <a:endParaRPr lang="en-AU" dirty="0" smtClean="0"/>
          </a:p>
          <a:p>
            <a:pPr>
              <a:buNone/>
            </a:pPr>
            <a:r>
              <a:rPr lang="en-AU" sz="1900" dirty="0" smtClean="0"/>
              <a:t>http://www.pbs.org/mediashift/2007/08/free-newspapers-lead-way-online-in-europe229.html</a:t>
            </a:r>
          </a:p>
          <a:p>
            <a:pPr lvl="1"/>
            <a:endParaRPr lang="en-A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1252728"/>
          </a:xfrm>
        </p:spPr>
        <p:txBody>
          <a:bodyPr/>
          <a:lstStyle/>
          <a:p>
            <a:pPr algn="ctr"/>
            <a:r>
              <a:rPr lang="en-AU" dirty="0" smtClean="0"/>
              <a:t>Free Newspapers: MX-Australia</a:t>
            </a:r>
            <a:endParaRPr lang="en-AU" dirty="0"/>
          </a:p>
        </p:txBody>
      </p:sp>
      <p:pic>
        <p:nvPicPr>
          <p:cNvPr id="3074" name="Picture 2"/>
          <p:cNvPicPr>
            <a:picLocks noChangeAspect="1" noChangeArrowheads="1"/>
          </p:cNvPicPr>
          <p:nvPr/>
        </p:nvPicPr>
        <p:blipFill>
          <a:blip r:embed="rId3"/>
          <a:srcRect/>
          <a:stretch>
            <a:fillRect/>
          </a:stretch>
        </p:blipFill>
        <p:spPr bwMode="auto">
          <a:xfrm>
            <a:off x="500034" y="1714488"/>
            <a:ext cx="3286148" cy="4747844"/>
          </a:xfrm>
          <a:prstGeom prst="rect">
            <a:avLst/>
          </a:prstGeom>
          <a:noFill/>
          <a:ln w="9525">
            <a:noFill/>
            <a:miter lim="800000"/>
            <a:headEnd/>
            <a:tailEnd/>
          </a:ln>
          <a:effectLst/>
        </p:spPr>
      </p:pic>
      <p:sp>
        <p:nvSpPr>
          <p:cNvPr id="6" name="Rectangle 5"/>
          <p:cNvSpPr/>
          <p:nvPr/>
        </p:nvSpPr>
        <p:spPr>
          <a:xfrm>
            <a:off x="3500430" y="1357299"/>
            <a:ext cx="5643570" cy="6001643"/>
          </a:xfrm>
          <a:prstGeom prst="rect">
            <a:avLst/>
          </a:prstGeom>
        </p:spPr>
        <p:txBody>
          <a:bodyPr wrap="square">
            <a:spAutoFit/>
          </a:bodyPr>
          <a:lstStyle/>
          <a:p>
            <a:pPr lvl="1"/>
            <a:endParaRPr lang="en-AU" dirty="0" smtClean="0"/>
          </a:p>
          <a:p>
            <a:pPr lvl="1">
              <a:buFont typeface="Arial" pitchFamily="34" charset="0"/>
              <a:buChar char="•"/>
            </a:pPr>
            <a:r>
              <a:rPr lang="en-AU" sz="2000" dirty="0" smtClean="0"/>
              <a:t> Similar style to USA Today </a:t>
            </a:r>
          </a:p>
          <a:p>
            <a:pPr lvl="1"/>
            <a:r>
              <a:rPr lang="en-AU" sz="2000" dirty="0" smtClean="0"/>
              <a:t>	- Short precise news</a:t>
            </a:r>
          </a:p>
          <a:p>
            <a:pPr lvl="2">
              <a:buFontTx/>
              <a:buChar char="-"/>
            </a:pPr>
            <a:r>
              <a:rPr lang="en-AU" sz="2000" dirty="0" smtClean="0"/>
              <a:t> Main stream advertising/doesn’t rely on classifieds</a:t>
            </a:r>
          </a:p>
          <a:p>
            <a:pPr lvl="1"/>
            <a:endParaRPr lang="en-AU" sz="2000" dirty="0" smtClean="0"/>
          </a:p>
          <a:p>
            <a:pPr lvl="1">
              <a:buFont typeface="Arial" pitchFamily="34" charset="0"/>
              <a:buChar char="•"/>
            </a:pPr>
            <a:r>
              <a:rPr lang="en-AU" sz="2000" dirty="0" smtClean="0"/>
              <a:t>Targets a niche </a:t>
            </a:r>
          </a:p>
          <a:p>
            <a:pPr lvl="1"/>
            <a:r>
              <a:rPr lang="en-AU" sz="2000" dirty="0" smtClean="0"/>
              <a:t>- Time conscious</a:t>
            </a:r>
          </a:p>
          <a:p>
            <a:pPr lvl="1">
              <a:buFontTx/>
              <a:buChar char="-"/>
            </a:pPr>
            <a:r>
              <a:rPr lang="en-AU" sz="2000" dirty="0" smtClean="0"/>
              <a:t> Young professionals</a:t>
            </a:r>
          </a:p>
          <a:p>
            <a:pPr lvl="1">
              <a:buFontTx/>
              <a:buChar char="-"/>
            </a:pPr>
            <a:r>
              <a:rPr lang="en-AU" sz="2000" dirty="0" smtClean="0"/>
              <a:t> Use public transport</a:t>
            </a:r>
          </a:p>
          <a:p>
            <a:pPr lvl="1">
              <a:buFontTx/>
              <a:buChar char="-"/>
            </a:pPr>
            <a:r>
              <a:rPr lang="en-AU" sz="2000" dirty="0" smtClean="0"/>
              <a:t> Aspirational</a:t>
            </a:r>
          </a:p>
          <a:p>
            <a:pPr lvl="1">
              <a:buFontTx/>
              <a:buChar char="-"/>
            </a:pPr>
            <a:endParaRPr lang="en-AU" sz="2000" dirty="0" smtClean="0"/>
          </a:p>
          <a:p>
            <a:pPr lvl="1">
              <a:buFont typeface="Arial" pitchFamily="34" charset="0"/>
              <a:buChar char="•"/>
            </a:pPr>
            <a:r>
              <a:rPr lang="en-AU" dirty="0" smtClean="0"/>
              <a:t> What can you observe?</a:t>
            </a:r>
          </a:p>
          <a:p>
            <a:r>
              <a:rPr lang="en-AU" dirty="0" smtClean="0"/>
              <a:t>	- Headlines</a:t>
            </a:r>
          </a:p>
          <a:p>
            <a:r>
              <a:rPr lang="en-AU" dirty="0" smtClean="0"/>
              <a:t>	- Layout</a:t>
            </a:r>
          </a:p>
          <a:p>
            <a:r>
              <a:rPr lang="en-AU" dirty="0" smtClean="0"/>
              <a:t>	- Content</a:t>
            </a:r>
          </a:p>
          <a:p>
            <a:r>
              <a:rPr lang="en-AU" dirty="0" smtClean="0"/>
              <a:t>	- Size</a:t>
            </a:r>
          </a:p>
          <a:p>
            <a:pPr lvl="1"/>
            <a:endParaRPr lang="en-AU" sz="2000" dirty="0" smtClean="0"/>
          </a:p>
          <a:p>
            <a:r>
              <a:rPr lang="en-AU" dirty="0" smtClean="0"/>
              <a:t/>
            </a:r>
            <a:br>
              <a:rPr lang="en-AU" dirty="0" smtClean="0"/>
            </a:br>
            <a:endParaRPr lang="en-A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Free Newspapers: MX-Australia</a:t>
            </a:r>
            <a:endParaRPr lang="en-AU" dirty="0"/>
          </a:p>
        </p:txBody>
      </p:sp>
      <p:pic>
        <p:nvPicPr>
          <p:cNvPr id="4" name="Picture 4"/>
          <p:cNvPicPr>
            <a:picLocks noGrp="1" noChangeAspect="1" noChangeArrowheads="1"/>
          </p:cNvPicPr>
          <p:nvPr>
            <p:ph idx="1"/>
          </p:nvPr>
        </p:nvPicPr>
        <p:blipFill>
          <a:blip r:embed="rId3"/>
          <a:srcRect/>
          <a:stretch>
            <a:fillRect/>
          </a:stretch>
        </p:blipFill>
        <p:spPr bwMode="auto">
          <a:xfrm>
            <a:off x="428596" y="1714488"/>
            <a:ext cx="3286148" cy="4747844"/>
          </a:xfrm>
          <a:prstGeom prst="rect">
            <a:avLst/>
          </a:prstGeom>
          <a:noFill/>
          <a:ln w="9525">
            <a:noFill/>
            <a:miter lim="800000"/>
            <a:headEnd/>
            <a:tailEnd/>
          </a:ln>
          <a:effectLst/>
        </p:spPr>
      </p:pic>
      <p:sp>
        <p:nvSpPr>
          <p:cNvPr id="5" name="TextBox 4"/>
          <p:cNvSpPr txBox="1"/>
          <p:nvPr/>
        </p:nvSpPr>
        <p:spPr>
          <a:xfrm>
            <a:off x="3929058" y="1500174"/>
            <a:ext cx="4857752" cy="5355312"/>
          </a:xfrm>
          <a:prstGeom prst="rect">
            <a:avLst/>
          </a:prstGeom>
          <a:noFill/>
        </p:spPr>
        <p:txBody>
          <a:bodyPr wrap="square" rtlCol="0">
            <a:spAutoFit/>
          </a:bodyPr>
          <a:lstStyle/>
          <a:p>
            <a:endParaRPr lang="en-AU" dirty="0" smtClean="0"/>
          </a:p>
          <a:p>
            <a:r>
              <a:rPr lang="en-AU" dirty="0" smtClean="0"/>
              <a:t>MX says:</a:t>
            </a:r>
          </a:p>
          <a:p>
            <a:pPr>
              <a:buFontTx/>
              <a:buChar char="-"/>
            </a:pPr>
            <a:r>
              <a:rPr lang="en-AU" dirty="0" smtClean="0"/>
              <a:t>mX has tapped into a unique audience of young, time starved individuals who are increasingly difficult to reach using traditional media. </a:t>
            </a:r>
            <a:br>
              <a:rPr lang="en-AU" dirty="0" smtClean="0"/>
            </a:br>
            <a:r>
              <a:rPr lang="en-AU" dirty="0" smtClean="0"/>
              <a:t/>
            </a:r>
            <a:br>
              <a:rPr lang="en-AU" dirty="0" smtClean="0"/>
            </a:br>
            <a:r>
              <a:rPr lang="en-AU" dirty="0" smtClean="0"/>
              <a:t>- As the only daily commuter newspaper in Australia, it has attracted a loyal readership that is still experiencing growth. mx reaches over 94,250 (CAB Audit Mar 08) people in Sydney, 88,193 (CAB Audit Mar 08)  people in Melbourne and 40,000* people in Brisbane every afternoon. </a:t>
            </a:r>
            <a:br>
              <a:rPr lang="en-AU" dirty="0" smtClean="0"/>
            </a:br>
            <a:r>
              <a:rPr lang="en-AU" dirty="0" smtClean="0"/>
              <a:t/>
            </a:r>
            <a:br>
              <a:rPr lang="en-AU" dirty="0" smtClean="0"/>
            </a:br>
            <a:r>
              <a:rPr lang="en-AU" dirty="0" smtClean="0"/>
              <a:t>- mX provides advertisers with a captive audience as they make their way home. Readers love mX because it satisfies their information needs and gives them an afternoon ‘pick me up’. </a:t>
            </a:r>
          </a:p>
          <a:p>
            <a:pPr>
              <a:buFontTx/>
              <a:buChar char="-"/>
            </a:pPr>
            <a:endParaRPr lang="en-AU" dirty="0" smtClean="0"/>
          </a:p>
          <a:p>
            <a:r>
              <a:rPr lang="en-AU" sz="1600" dirty="0" smtClean="0"/>
              <a:t>	http://www.mxnet.com.au/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smtClean="0"/>
              <a:t>Points of Differentiation</a:t>
            </a:r>
            <a:br>
              <a:rPr lang="en-AU" dirty="0" smtClean="0"/>
            </a:br>
            <a:endParaRPr lang="en-AU" dirty="0"/>
          </a:p>
        </p:txBody>
      </p:sp>
      <p:sp>
        <p:nvSpPr>
          <p:cNvPr id="3" name="Content Placeholder 2"/>
          <p:cNvSpPr>
            <a:spLocks noGrp="1"/>
          </p:cNvSpPr>
          <p:nvPr>
            <p:ph idx="1"/>
          </p:nvPr>
        </p:nvSpPr>
        <p:spPr>
          <a:xfrm>
            <a:off x="571472" y="2357430"/>
            <a:ext cx="3857652" cy="3929090"/>
          </a:xfrm>
        </p:spPr>
        <p:txBody>
          <a:bodyPr>
            <a:normAutofit fontScale="85000" lnSpcReduction="20000"/>
          </a:bodyPr>
          <a:lstStyle/>
          <a:p>
            <a:r>
              <a:rPr lang="en-AU" dirty="0" smtClean="0"/>
              <a:t>Greening</a:t>
            </a:r>
          </a:p>
          <a:p>
            <a:pPr>
              <a:buNone/>
            </a:pPr>
            <a:endParaRPr lang="en-AU" dirty="0" smtClean="0"/>
          </a:p>
          <a:p>
            <a:r>
              <a:rPr lang="en-AU" dirty="0" smtClean="0"/>
              <a:t>Convenience</a:t>
            </a:r>
          </a:p>
          <a:p>
            <a:pPr>
              <a:buNone/>
            </a:pPr>
            <a:endParaRPr lang="en-AU" dirty="0" smtClean="0"/>
          </a:p>
          <a:p>
            <a:r>
              <a:rPr lang="en-AU" dirty="0" smtClean="0"/>
              <a:t>Depth of Content</a:t>
            </a:r>
          </a:p>
          <a:p>
            <a:endParaRPr lang="en-AU" dirty="0" smtClean="0"/>
          </a:p>
          <a:p>
            <a:r>
              <a:rPr lang="en-AU" dirty="0" smtClean="0"/>
              <a:t>Price</a:t>
            </a:r>
          </a:p>
          <a:p>
            <a:pPr>
              <a:buNone/>
            </a:pPr>
            <a:endParaRPr lang="en-AU" dirty="0" smtClean="0"/>
          </a:p>
          <a:p>
            <a:r>
              <a:rPr lang="en-AU" dirty="0" smtClean="0"/>
              <a:t>Information ‘WANTS’ from newspaper readers</a:t>
            </a:r>
          </a:p>
          <a:p>
            <a:endParaRPr lang="en-AU" dirty="0" smtClean="0"/>
          </a:p>
          <a:p>
            <a:endParaRPr lang="en-AU" dirty="0" smtClean="0"/>
          </a:p>
          <a:p>
            <a:endParaRPr lang="en-AU" dirty="0" smtClean="0"/>
          </a:p>
          <a:p>
            <a:endParaRPr lang="en-AU" dirty="0" smtClean="0"/>
          </a:p>
        </p:txBody>
      </p:sp>
      <p:pic>
        <p:nvPicPr>
          <p:cNvPr id="7170" name="Picture 2" descr="C:\Users\bsrec1\Downloads\attackkp3.gif"/>
          <p:cNvPicPr>
            <a:picLocks noChangeAspect="1" noChangeArrowheads="1"/>
          </p:cNvPicPr>
          <p:nvPr/>
        </p:nvPicPr>
        <p:blipFill>
          <a:blip r:embed="rId3"/>
          <a:srcRect/>
          <a:stretch>
            <a:fillRect/>
          </a:stretch>
        </p:blipFill>
        <p:spPr bwMode="auto">
          <a:xfrm>
            <a:off x="4352924" y="2309802"/>
            <a:ext cx="4405310" cy="4286280"/>
          </a:xfrm>
          <a:prstGeom prst="rect">
            <a:avLst/>
          </a:prstGeom>
          <a:noFill/>
        </p:spPr>
      </p:pic>
      <p:sp>
        <p:nvSpPr>
          <p:cNvPr id="5" name="Rectangle 4"/>
          <p:cNvSpPr/>
          <p:nvPr/>
        </p:nvSpPr>
        <p:spPr>
          <a:xfrm>
            <a:off x="714348" y="1643050"/>
            <a:ext cx="7334059" cy="584775"/>
          </a:xfrm>
          <a:prstGeom prst="rect">
            <a:avLst/>
          </a:prstGeom>
        </p:spPr>
        <p:txBody>
          <a:bodyPr wrap="none">
            <a:spAutoFit/>
          </a:bodyPr>
          <a:lstStyle/>
          <a:p>
            <a:pPr>
              <a:buNone/>
            </a:pPr>
            <a:r>
              <a:rPr lang="en-AU" sz="3200" b="1" dirty="0" smtClean="0"/>
              <a:t>Staying one step ahead without the web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2800"/>
              <a:t>What are Circulation Audit Bureaus?</a:t>
            </a:r>
          </a:p>
        </p:txBody>
      </p:sp>
      <p:sp>
        <p:nvSpPr>
          <p:cNvPr id="4099" name="Rectangle 3"/>
          <p:cNvSpPr>
            <a:spLocks noGrp="1" noChangeArrowheads="1"/>
          </p:cNvSpPr>
          <p:nvPr>
            <p:ph type="body" idx="1"/>
          </p:nvPr>
        </p:nvSpPr>
        <p:spPr/>
        <p:txBody>
          <a:bodyPr/>
          <a:lstStyle/>
          <a:p>
            <a:pPr>
              <a:lnSpc>
                <a:spcPct val="90000"/>
              </a:lnSpc>
              <a:buFontTx/>
              <a:buChar char="-"/>
            </a:pPr>
            <a:r>
              <a:rPr lang="en-US" sz="2000"/>
              <a:t>Definition from IFABC: “Industry-sponsored organizations established…to verify and report facts about the circulations of publications and related data </a:t>
            </a:r>
            <a:r>
              <a:rPr lang="en-US" sz="1000"/>
              <a:t>(International Federation of Audit Bureaux of Circulations 2008)</a:t>
            </a:r>
            <a:r>
              <a:rPr lang="en-US" sz="2000"/>
              <a:t>.”</a:t>
            </a:r>
          </a:p>
          <a:p>
            <a:pPr>
              <a:lnSpc>
                <a:spcPct val="90000"/>
              </a:lnSpc>
              <a:buFontTx/>
              <a:buNone/>
            </a:pPr>
            <a:endParaRPr lang="en-US" sz="2000"/>
          </a:p>
          <a:p>
            <a:pPr>
              <a:lnSpc>
                <a:spcPct val="90000"/>
              </a:lnSpc>
              <a:buFontTx/>
              <a:buChar char="-"/>
            </a:pPr>
            <a:r>
              <a:rPr lang="en-US" sz="2000"/>
              <a:t>Private, non-profit associations of advertisers and print media publishers</a:t>
            </a:r>
          </a:p>
          <a:p>
            <a:pPr>
              <a:lnSpc>
                <a:spcPct val="90000"/>
              </a:lnSpc>
              <a:buFontTx/>
              <a:buChar char="-"/>
            </a:pPr>
            <a:endParaRPr lang="en-US" sz="2000"/>
          </a:p>
          <a:p>
            <a:pPr>
              <a:lnSpc>
                <a:spcPct val="90000"/>
              </a:lnSpc>
              <a:buFontTx/>
              <a:buChar char="-"/>
            </a:pPr>
            <a:r>
              <a:rPr lang="en-US" sz="2000"/>
              <a:t>Have purposes for both advertisers and media alike</a:t>
            </a:r>
          </a:p>
          <a:p>
            <a:pPr>
              <a:lnSpc>
                <a:spcPct val="90000"/>
              </a:lnSpc>
              <a:buFontTx/>
              <a:buChar char="-"/>
            </a:pPr>
            <a:endParaRPr lang="en-US" sz="2000"/>
          </a:p>
          <a:p>
            <a:pPr>
              <a:lnSpc>
                <a:spcPct val="90000"/>
              </a:lnSpc>
              <a:buFontTx/>
              <a:buChar char="-"/>
            </a:pPr>
            <a:r>
              <a:rPr lang="en-US" sz="2000"/>
              <a:t>Act as “CRAs” for advertisers</a:t>
            </a:r>
          </a:p>
          <a:p>
            <a:pPr>
              <a:lnSpc>
                <a:spcPct val="90000"/>
              </a:lnSpc>
              <a:buFontTx/>
              <a:buChar char="-"/>
            </a:pPr>
            <a:endParaRPr lang="en-US" sz="2000"/>
          </a:p>
          <a:p>
            <a:pPr>
              <a:lnSpc>
                <a:spcPct val="90000"/>
              </a:lnSpc>
              <a:buFontTx/>
              <a:buNone/>
            </a:pPr>
            <a:endParaRPr lang="en-US" sz="2000"/>
          </a:p>
          <a:p>
            <a:pPr>
              <a:lnSpc>
                <a:spcPct val="90000"/>
              </a:lnSpc>
              <a:buFontTx/>
              <a:buChar char="-"/>
            </a:pPr>
            <a:endParaRPr lang="en-US" sz="2000"/>
          </a:p>
          <a:p>
            <a:pPr>
              <a:lnSpc>
                <a:spcPct val="90000"/>
              </a:lnSpc>
              <a:buFontTx/>
              <a:buChar char="-"/>
            </a:pPr>
            <a:endParaRPr lang="en-US" sz="2000"/>
          </a:p>
          <a:p>
            <a:pPr>
              <a:lnSpc>
                <a:spcPct val="90000"/>
              </a:lnSpc>
              <a:buFontTx/>
              <a:buChar char="-"/>
            </a:pPr>
            <a:endParaRPr lang="en-US" sz="2000"/>
          </a:p>
          <a:p>
            <a:pPr>
              <a:lnSpc>
                <a:spcPct val="90000"/>
              </a:lnSpc>
              <a:buFontTx/>
              <a:buChar char="-"/>
            </a:pPr>
            <a:endParaRPr lang="en-US" sz="2000"/>
          </a:p>
          <a:p>
            <a:pPr>
              <a:lnSpc>
                <a:spcPct val="90000"/>
              </a:lnSpc>
              <a:buFontTx/>
              <a:buNone/>
            </a:pPr>
            <a:endParaRPr lang="en-US"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929718" cy="1252728"/>
          </a:xfrm>
        </p:spPr>
        <p:txBody>
          <a:bodyPr>
            <a:normAutofit/>
          </a:bodyPr>
          <a:lstStyle/>
          <a:p>
            <a:r>
              <a:rPr lang="en-AU" dirty="0" smtClean="0"/>
              <a:t>My View</a:t>
            </a:r>
            <a:endParaRPr lang="en-AU" dirty="0"/>
          </a:p>
        </p:txBody>
      </p:sp>
      <p:sp>
        <p:nvSpPr>
          <p:cNvPr id="3" name="Content Placeholder 2"/>
          <p:cNvSpPr>
            <a:spLocks noGrp="1"/>
          </p:cNvSpPr>
          <p:nvPr>
            <p:ph idx="1"/>
          </p:nvPr>
        </p:nvSpPr>
        <p:spPr/>
        <p:txBody>
          <a:bodyPr>
            <a:normAutofit lnSpcReduction="10000"/>
          </a:bodyPr>
          <a:lstStyle/>
          <a:p>
            <a:r>
              <a:rPr lang="en-AU" dirty="0" smtClean="0"/>
              <a:t>Newspapers will survive!</a:t>
            </a:r>
          </a:p>
          <a:p>
            <a:r>
              <a:rPr lang="en-AU" dirty="0" smtClean="0"/>
              <a:t>They will never be only on the internet </a:t>
            </a:r>
          </a:p>
          <a:p>
            <a:r>
              <a:rPr lang="en-AU" dirty="0" smtClean="0"/>
              <a:t>What they have that the internet doesn't -Physicality and tactility! These are important to human beings</a:t>
            </a:r>
          </a:p>
          <a:p>
            <a:r>
              <a:rPr lang="en-AU" dirty="0" smtClean="0"/>
              <a:t>Variety will decline as the industry becomes dominated by only a few players</a:t>
            </a:r>
          </a:p>
          <a:p>
            <a:pPr lvl="1"/>
            <a:r>
              <a:rPr lang="en-AU" dirty="0" smtClean="0"/>
              <a:t>Must evolve with the changing desires of today's information seeker and the changing information environment</a:t>
            </a:r>
          </a:p>
          <a:p>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Final Thought - The Future</a:t>
            </a:r>
            <a:endParaRPr lang="en-AU" dirty="0"/>
          </a:p>
        </p:txBody>
      </p:sp>
      <p:sp>
        <p:nvSpPr>
          <p:cNvPr id="3" name="Content Placeholder 2"/>
          <p:cNvSpPr>
            <a:spLocks noGrp="1"/>
          </p:cNvSpPr>
          <p:nvPr>
            <p:ph idx="1"/>
          </p:nvPr>
        </p:nvSpPr>
        <p:spPr/>
        <p:txBody>
          <a:bodyPr/>
          <a:lstStyle/>
          <a:p>
            <a:r>
              <a:rPr lang="en-AU" dirty="0" smtClean="0"/>
              <a:t>Globalisation</a:t>
            </a:r>
          </a:p>
          <a:p>
            <a:r>
              <a:rPr lang="en-AU" dirty="0" smtClean="0"/>
              <a:t>The forming of one habitat</a:t>
            </a:r>
          </a:p>
          <a:p>
            <a:r>
              <a:rPr lang="en-AU" dirty="0" smtClean="0"/>
              <a:t>One currency (Euro), one language and..... </a:t>
            </a:r>
          </a:p>
          <a:p>
            <a:r>
              <a:rPr lang="en-AU" dirty="0" smtClean="0"/>
              <a:t>One paper</a:t>
            </a:r>
          </a:p>
          <a:p>
            <a:pPr algn="ctr">
              <a:buNone/>
            </a:pPr>
            <a:endParaRPr lang="en-AU" dirty="0" smtClean="0"/>
          </a:p>
          <a:p>
            <a:pPr algn="ctr">
              <a:buNone/>
            </a:pPr>
            <a:r>
              <a:rPr lang="en-AU" dirty="0" smtClean="0"/>
              <a:t>The Global Paper </a:t>
            </a:r>
          </a:p>
          <a:p>
            <a:pPr algn="ctr">
              <a:buNone/>
            </a:pPr>
            <a:r>
              <a:rPr lang="en-AU" dirty="0" smtClean="0"/>
              <a:t>‘World Today’</a:t>
            </a:r>
          </a:p>
          <a:p>
            <a:pPr algn="ctr">
              <a:buNone/>
            </a:pPr>
            <a:endParaRPr lang="en-AU" dirty="0" smtClean="0"/>
          </a:p>
          <a:p>
            <a:pPr algn="ctr">
              <a:buNone/>
            </a:pPr>
            <a:r>
              <a:rPr lang="en-AU" b="1" i="1" dirty="0" smtClean="0"/>
              <a:t>The obvious implication: One View!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Newspaper and the Internet	</a:t>
            </a:r>
            <a:endParaRPr lang="en-US" dirty="0"/>
          </a:p>
        </p:txBody>
      </p:sp>
      <p:sp>
        <p:nvSpPr>
          <p:cNvPr id="3" name="Subtitle 2"/>
          <p:cNvSpPr>
            <a:spLocks noGrp="1"/>
          </p:cNvSpPr>
          <p:nvPr>
            <p:ph type="subTitle" idx="1"/>
          </p:nvPr>
        </p:nvSpPr>
        <p:spPr/>
        <p:txBody>
          <a:bodyPr/>
          <a:lstStyle/>
          <a:p>
            <a:r>
              <a:rPr lang="en-US" dirty="0" smtClean="0"/>
              <a:t>Alex Garcia</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Available is the Internet?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8" name="Picture 7"/>
          <p:cNvPicPr>
            <a:picLocks noChangeAspect="1"/>
          </p:cNvPicPr>
          <p:nvPr/>
        </p:nvPicPr>
        <p:blipFill>
          <a:blip r:embed="rId2"/>
          <a:stretch>
            <a:fillRect/>
          </a:stretch>
        </p:blipFill>
        <p:spPr>
          <a:xfrm>
            <a:off x="1600200" y="1600200"/>
            <a:ext cx="5867399" cy="3583253"/>
          </a:xfrm>
          <a:prstGeom prst="rect">
            <a:avLst/>
          </a:prstGeom>
        </p:spPr>
      </p:pic>
      <p:sp>
        <p:nvSpPr>
          <p:cNvPr id="9" name="TextBox 8"/>
          <p:cNvSpPr txBox="1"/>
          <p:nvPr/>
        </p:nvSpPr>
        <p:spPr>
          <a:xfrm>
            <a:off x="1981200" y="5606534"/>
            <a:ext cx="5160387" cy="369332"/>
          </a:xfrm>
          <a:prstGeom prst="rect">
            <a:avLst/>
          </a:prstGeom>
          <a:noFill/>
        </p:spPr>
        <p:txBody>
          <a:bodyPr wrap="none" rtlCol="0">
            <a:spAutoFit/>
          </a:bodyPr>
          <a:lstStyle/>
          <a:p>
            <a:r>
              <a:rPr lang="en-US" dirty="0" smtClean="0">
                <a:hlinkClick r:id="rId3"/>
              </a:rPr>
              <a:t>http://www.census.gov/prod/2005pubs/p23-208.pdf</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Internet Devices</a:t>
            </a:r>
            <a:endParaRPr lang="en-US" dirty="0"/>
          </a:p>
        </p:txBody>
      </p:sp>
      <p:sp>
        <p:nvSpPr>
          <p:cNvPr id="4" name="Content Placeholder 3"/>
          <p:cNvSpPr>
            <a:spLocks noGrp="1"/>
          </p:cNvSpPr>
          <p:nvPr>
            <p:ph sz="half" idx="1"/>
          </p:nvPr>
        </p:nvSpPr>
        <p:spPr/>
        <p:txBody>
          <a:bodyPr>
            <a:normAutofit/>
          </a:bodyPr>
          <a:lstStyle/>
          <a:p>
            <a:r>
              <a:rPr lang="en-US" sz="3200" dirty="0" smtClean="0"/>
              <a:t>Computers/Laptops</a:t>
            </a:r>
          </a:p>
          <a:p>
            <a:r>
              <a:rPr lang="en-US" sz="3200" dirty="0" smtClean="0"/>
              <a:t>Cell Phones</a:t>
            </a:r>
          </a:p>
          <a:p>
            <a:r>
              <a:rPr lang="en-US" sz="3200" dirty="0" smtClean="0"/>
              <a:t>PDA’s</a:t>
            </a:r>
          </a:p>
          <a:p>
            <a:r>
              <a:rPr lang="en-US" sz="3200" dirty="0" err="1" smtClean="0"/>
              <a:t>iPods</a:t>
            </a:r>
            <a:endParaRPr lang="en-US" sz="3200" dirty="0" smtClean="0"/>
          </a:p>
          <a:p>
            <a:r>
              <a:rPr lang="en-US" sz="3200" dirty="0" smtClean="0"/>
              <a:t>Gaming Systems (</a:t>
            </a:r>
            <a:r>
              <a:rPr lang="en-US" sz="3200" dirty="0" err="1" smtClean="0"/>
              <a:t>Playstation</a:t>
            </a:r>
            <a:r>
              <a:rPr lang="en-US" sz="3200" dirty="0" smtClean="0"/>
              <a:t>, Xbox, etc.)</a:t>
            </a:r>
          </a:p>
          <a:p>
            <a:pPr>
              <a:buNone/>
            </a:pPr>
            <a:endParaRPr lang="en-US" sz="3200" dirty="0"/>
          </a:p>
        </p:txBody>
      </p:sp>
      <p:pic>
        <p:nvPicPr>
          <p:cNvPr id="8" name="Content Placeholder 7" descr="iphone Internet.jpg"/>
          <p:cNvPicPr>
            <a:picLocks noGrp="1" noChangeAspect="1"/>
          </p:cNvPicPr>
          <p:nvPr>
            <p:ph sz="half" idx="2"/>
          </p:nvPr>
        </p:nvPicPr>
        <p:blipFill>
          <a:blip r:embed="rId2"/>
          <a:srcRect l="-28473" r="-28473"/>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Can You Find </a:t>
            </a:r>
            <a:r>
              <a:rPr lang="en-US" dirty="0" err="1" smtClean="0"/>
              <a:t>WiFi</a:t>
            </a:r>
            <a:r>
              <a:rPr lang="en-US" dirty="0" smtClean="0"/>
              <a:t>?</a:t>
            </a:r>
            <a:endParaRPr lang="en-US" dirty="0"/>
          </a:p>
        </p:txBody>
      </p:sp>
      <p:sp>
        <p:nvSpPr>
          <p:cNvPr id="5" name="Content Placeholder 4"/>
          <p:cNvSpPr>
            <a:spLocks noGrp="1"/>
          </p:cNvSpPr>
          <p:nvPr>
            <p:ph sz="half" idx="2"/>
          </p:nvPr>
        </p:nvSpPr>
        <p:spPr>
          <a:xfrm>
            <a:off x="3048000" y="1600200"/>
            <a:ext cx="4800600" cy="4525963"/>
          </a:xfrm>
        </p:spPr>
        <p:txBody>
          <a:bodyPr>
            <a:normAutofit/>
          </a:bodyPr>
          <a:lstStyle/>
          <a:p>
            <a:r>
              <a:rPr lang="en-US" sz="3200" dirty="0" smtClean="0"/>
              <a:t>Households</a:t>
            </a:r>
          </a:p>
          <a:p>
            <a:r>
              <a:rPr lang="en-US" sz="3200" dirty="0" smtClean="0"/>
              <a:t>Schools/Universities</a:t>
            </a:r>
          </a:p>
          <a:p>
            <a:r>
              <a:rPr lang="en-US" sz="3200" dirty="0" smtClean="0"/>
              <a:t>Libraries</a:t>
            </a:r>
          </a:p>
          <a:p>
            <a:r>
              <a:rPr lang="en-US" sz="3200" dirty="0" smtClean="0"/>
              <a:t>Cafes</a:t>
            </a:r>
          </a:p>
          <a:p>
            <a:r>
              <a:rPr lang="en-US" sz="3200" dirty="0" smtClean="0"/>
              <a:t>Business</a:t>
            </a:r>
          </a:p>
          <a:p>
            <a:r>
              <a:rPr lang="en-US" sz="3200" dirty="0" smtClean="0"/>
              <a:t>Hotels </a:t>
            </a:r>
            <a:endParaRPr lang="en-US" sz="3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Pretty Much, Everywhere. . .</a:t>
            </a:r>
            <a:endParaRPr lang="en-US" dirty="0"/>
          </a:p>
        </p:txBody>
      </p:sp>
      <p:pic>
        <p:nvPicPr>
          <p:cNvPr id="7" name="Content Placeholder 6" descr="42-17342877.jpg"/>
          <p:cNvPicPr>
            <a:picLocks noGrp="1" noChangeAspect="1"/>
          </p:cNvPicPr>
          <p:nvPr>
            <p:ph idx="1"/>
          </p:nvPr>
        </p:nvPicPr>
        <p:blipFill>
          <a:blip r:embed="rId2"/>
          <a:srcRect l="-34324" r="-34324"/>
          <a:stretch>
            <a:fillRect/>
          </a:stretch>
        </p:blip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a:t>
            </a:r>
            <a:r>
              <a:rPr lang="en-US" dirty="0" err="1" smtClean="0"/>
              <a:t>WiFi</a:t>
            </a:r>
            <a:r>
              <a:rPr lang="en-US" dirty="0" smtClean="0"/>
              <a:t> Locators</a:t>
            </a:r>
            <a:endParaRPr lang="en-US" dirty="0"/>
          </a:p>
        </p:txBody>
      </p:sp>
      <p:sp>
        <p:nvSpPr>
          <p:cNvPr id="3" name="Content Placeholder 2"/>
          <p:cNvSpPr>
            <a:spLocks noGrp="1"/>
          </p:cNvSpPr>
          <p:nvPr>
            <p:ph idx="1"/>
          </p:nvPr>
        </p:nvSpPr>
        <p:spPr/>
        <p:txBody>
          <a:bodyPr>
            <a:normAutofit fontScale="92500"/>
          </a:bodyPr>
          <a:lstStyle/>
          <a:p>
            <a:r>
              <a:rPr lang="en-US" sz="2800" dirty="0" smtClean="0">
                <a:hlinkClick r:id="rId2"/>
              </a:rPr>
              <a:t>http://</a:t>
            </a:r>
            <a:r>
              <a:rPr lang="en-US" sz="2800" dirty="0" err="1" smtClean="0">
                <a:hlinkClick r:id="rId2"/>
              </a:rPr>
              <a:t>www.jiwire.com</a:t>
            </a:r>
            <a:r>
              <a:rPr lang="en-US" sz="2800" dirty="0" smtClean="0">
                <a:hlinkClick r:id="rId2"/>
              </a:rPr>
              <a:t>/</a:t>
            </a:r>
            <a:endParaRPr lang="en-US" sz="2800" dirty="0" smtClean="0"/>
          </a:p>
          <a:p>
            <a:endParaRPr lang="en-US" sz="2800" dirty="0" smtClean="0"/>
          </a:p>
          <a:p>
            <a:r>
              <a:rPr lang="en-US" sz="2800" dirty="0" smtClean="0">
                <a:hlinkClick r:id="rId3"/>
              </a:rPr>
              <a:t>http://</a:t>
            </a:r>
            <a:r>
              <a:rPr lang="en-US" sz="2800" dirty="0" err="1" smtClean="0">
                <a:hlinkClick r:id="rId3"/>
              </a:rPr>
              <a:t>www.wififreespot.com</a:t>
            </a:r>
            <a:r>
              <a:rPr lang="en-US" sz="2800" dirty="0" smtClean="0">
                <a:hlinkClick r:id="rId3"/>
              </a:rPr>
              <a:t>/</a:t>
            </a:r>
            <a:endParaRPr lang="en-US" sz="2800" dirty="0" smtClean="0"/>
          </a:p>
          <a:p>
            <a:endParaRPr lang="en-US" sz="2800" dirty="0" smtClean="0"/>
          </a:p>
          <a:p>
            <a:r>
              <a:rPr lang="en-US" sz="2800" dirty="0" err="1" smtClean="0">
                <a:hlinkClick r:id="rId4"/>
              </a:rPr>
              <a:t>http://www.wi-fihotspotlist.com</a:t>
            </a:r>
            <a:r>
              <a:rPr lang="en-US" sz="2800" dirty="0" smtClean="0">
                <a:hlinkClick r:id="rId4"/>
              </a:rPr>
              <a:t>/</a:t>
            </a:r>
            <a:endParaRPr lang="en-US" sz="2800" dirty="0" smtClean="0"/>
          </a:p>
          <a:p>
            <a:endParaRPr lang="en-US" sz="2800" dirty="0" smtClean="0"/>
          </a:p>
          <a:p>
            <a:r>
              <a:rPr lang="en-US" sz="2800" dirty="0" smtClean="0">
                <a:hlinkClick r:id="rId5"/>
              </a:rPr>
              <a:t>http://</a:t>
            </a:r>
            <a:r>
              <a:rPr lang="en-US" sz="2800" dirty="0" err="1" smtClean="0">
                <a:hlinkClick r:id="rId5"/>
              </a:rPr>
              <a:t>www.wireless.att.com/laptopconnect/wifilocator</a:t>
            </a:r>
            <a:endParaRPr lang="en-US" sz="2800" dirty="0" smtClean="0"/>
          </a:p>
          <a:p>
            <a:endParaRPr lang="en-US" sz="2800" dirty="0" smtClean="0"/>
          </a:p>
          <a:p>
            <a:r>
              <a:rPr lang="en-US" sz="2800" dirty="0" err="1" smtClean="0">
                <a:hlinkClick r:id="rId6"/>
              </a:rPr>
              <a:t>http://www.youcanworkfromanywhere.com/wi-fi</a:t>
            </a:r>
            <a:r>
              <a:rPr lang="en-US" sz="2800" dirty="0" smtClean="0">
                <a:hlinkClick r:id="rId6"/>
              </a:rPr>
              <a:t>/</a:t>
            </a:r>
            <a:endParaRPr lang="en-US" sz="2800"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Newspaper Sections</a:t>
            </a:r>
            <a:endParaRPr lang="en-US" dirty="0"/>
          </a:p>
        </p:txBody>
      </p:sp>
      <p:sp>
        <p:nvSpPr>
          <p:cNvPr id="3" name="Content Placeholder 2"/>
          <p:cNvSpPr>
            <a:spLocks noGrp="1"/>
          </p:cNvSpPr>
          <p:nvPr>
            <p:ph idx="1"/>
          </p:nvPr>
        </p:nvSpPr>
        <p:spPr>
          <a:xfrm>
            <a:off x="2971800" y="1417638"/>
            <a:ext cx="3810000" cy="4525963"/>
          </a:xfrm>
        </p:spPr>
        <p:txBody>
          <a:bodyPr>
            <a:noAutofit/>
          </a:bodyPr>
          <a:lstStyle/>
          <a:p>
            <a:r>
              <a:rPr lang="en-US" sz="1050" dirty="0" smtClean="0">
                <a:cs typeface="Times New Roman"/>
              </a:rPr>
              <a:t>Local/domestic/national news</a:t>
            </a:r>
          </a:p>
          <a:p>
            <a:r>
              <a:rPr lang="en-US" sz="1050" dirty="0" smtClean="0">
                <a:cs typeface="Times New Roman"/>
              </a:rPr>
              <a:t>International news</a:t>
            </a:r>
          </a:p>
          <a:p>
            <a:r>
              <a:rPr lang="en-US" sz="1050" dirty="0" smtClean="0">
                <a:cs typeface="Times New Roman"/>
              </a:rPr>
              <a:t>Business/finance/economy</a:t>
            </a:r>
          </a:p>
          <a:p>
            <a:r>
              <a:rPr lang="en-US" sz="1050" dirty="0" smtClean="0">
                <a:cs typeface="Times New Roman"/>
              </a:rPr>
              <a:t>Politics</a:t>
            </a:r>
          </a:p>
          <a:p>
            <a:r>
              <a:rPr lang="en-US" sz="1050" dirty="0" smtClean="0">
                <a:cs typeface="Times New Roman"/>
              </a:rPr>
              <a:t>Sports</a:t>
            </a:r>
          </a:p>
          <a:p>
            <a:r>
              <a:rPr lang="en-US" sz="1050" dirty="0" smtClean="0">
                <a:cs typeface="Times New Roman"/>
              </a:rPr>
              <a:t>Weather</a:t>
            </a:r>
          </a:p>
          <a:p>
            <a:r>
              <a:rPr lang="en-US" sz="1050" dirty="0" smtClean="0">
                <a:cs typeface="Times New Roman"/>
              </a:rPr>
              <a:t>Classified ads</a:t>
            </a:r>
          </a:p>
          <a:p>
            <a:r>
              <a:rPr lang="en-US" sz="1050" dirty="0" smtClean="0">
                <a:cs typeface="Times New Roman"/>
              </a:rPr>
              <a:t>Interviews</a:t>
            </a:r>
          </a:p>
          <a:p>
            <a:r>
              <a:rPr lang="en-US" sz="1050" dirty="0" smtClean="0">
                <a:cs typeface="Times New Roman"/>
              </a:rPr>
              <a:t>Letters from the readers</a:t>
            </a:r>
          </a:p>
          <a:p>
            <a:r>
              <a:rPr lang="en-US" sz="1050" dirty="0" smtClean="0">
                <a:cs typeface="Times New Roman"/>
              </a:rPr>
              <a:t>Opinion/editorial</a:t>
            </a:r>
          </a:p>
          <a:p>
            <a:r>
              <a:rPr lang="en-US" sz="1050" dirty="0" smtClean="0">
                <a:cs typeface="Times New Roman"/>
              </a:rPr>
              <a:t>Entertainment/comics/crossword puzzle/horoscopes</a:t>
            </a:r>
          </a:p>
          <a:p>
            <a:r>
              <a:rPr lang="en-US" sz="1050" dirty="0" smtClean="0">
                <a:cs typeface="Times New Roman"/>
              </a:rPr>
              <a:t>Arts, culture, literature</a:t>
            </a:r>
          </a:p>
          <a:p>
            <a:r>
              <a:rPr lang="en-US" sz="1050" dirty="0" smtClean="0">
                <a:cs typeface="Times New Roman"/>
              </a:rPr>
              <a:t>Events/movies</a:t>
            </a:r>
          </a:p>
          <a:p>
            <a:r>
              <a:rPr lang="en-US" sz="1050" dirty="0" smtClean="0">
                <a:cs typeface="Times New Roman"/>
              </a:rPr>
              <a:t>Broadcast/cable television guide</a:t>
            </a:r>
          </a:p>
          <a:p>
            <a:r>
              <a:rPr lang="en-US" sz="1050" dirty="0" smtClean="0">
                <a:cs typeface="Times New Roman"/>
              </a:rPr>
              <a:t>Society/people</a:t>
            </a:r>
          </a:p>
          <a:p>
            <a:r>
              <a:rPr lang="en-US" sz="1050" dirty="0" smtClean="0">
                <a:cs typeface="Times New Roman"/>
              </a:rPr>
              <a:t>Tourism/travel tips</a:t>
            </a:r>
          </a:p>
          <a:p>
            <a:r>
              <a:rPr lang="en-US" sz="1050" dirty="0" smtClean="0">
                <a:cs typeface="Times New Roman"/>
              </a:rPr>
              <a:t>Computers</a:t>
            </a:r>
          </a:p>
          <a:p>
            <a:r>
              <a:rPr lang="en-US" sz="1050" dirty="0" smtClean="0">
                <a:cs typeface="Times New Roman"/>
              </a:rPr>
              <a:t>Automobiles</a:t>
            </a:r>
          </a:p>
          <a:p>
            <a:r>
              <a:rPr lang="en-US" sz="1050" dirty="0" smtClean="0">
                <a:cs typeface="Times New Roman"/>
              </a:rPr>
              <a:t>Style/fashion</a:t>
            </a:r>
          </a:p>
          <a:p>
            <a:r>
              <a:rPr lang="en-US" sz="1050" dirty="0" smtClean="0">
                <a:cs typeface="Times New Roman"/>
              </a:rPr>
              <a:t>Cooking/cuisine</a:t>
            </a:r>
          </a:p>
          <a:p>
            <a:r>
              <a:rPr lang="en-US" sz="1050" dirty="0" smtClean="0">
                <a:cs typeface="Times New Roman"/>
              </a:rPr>
              <a:t>Health/medicine</a:t>
            </a:r>
          </a:p>
          <a:p>
            <a:r>
              <a:rPr lang="en-US" sz="1050" dirty="0" smtClean="0">
                <a:cs typeface="Times New Roman"/>
              </a:rPr>
              <a:t>Home &amp; decoration</a:t>
            </a:r>
          </a:p>
          <a:p>
            <a:r>
              <a:rPr lang="en-US" sz="1050" dirty="0" smtClean="0">
                <a:cs typeface="Times New Roman"/>
              </a:rPr>
              <a:t>Family</a:t>
            </a:r>
          </a:p>
          <a:p>
            <a:r>
              <a:rPr lang="en-US" sz="1050" dirty="0" smtClean="0">
                <a:cs typeface="Times New Roman"/>
              </a:rPr>
              <a:t>Kids/youth</a:t>
            </a:r>
          </a:p>
          <a:p>
            <a:r>
              <a:rPr lang="en-US" sz="1050" dirty="0" smtClean="0">
                <a:cs typeface="Times New Roman"/>
              </a:rPr>
              <a:t>Magazines and other supplements</a:t>
            </a:r>
            <a:endParaRPr lang="en-US" sz="1050" dirty="0">
              <a:cs typeface="Times New Roman"/>
            </a:endParaRPr>
          </a:p>
        </p:txBody>
      </p:sp>
      <p:sp>
        <p:nvSpPr>
          <p:cNvPr id="4" name="TextBox 3"/>
          <p:cNvSpPr txBox="1"/>
          <p:nvPr/>
        </p:nvSpPr>
        <p:spPr>
          <a:xfrm>
            <a:off x="228600" y="6336016"/>
            <a:ext cx="3733800" cy="261610"/>
          </a:xfrm>
          <a:prstGeom prst="rect">
            <a:avLst/>
          </a:prstGeom>
          <a:noFill/>
        </p:spPr>
        <p:txBody>
          <a:bodyPr wrap="square" rtlCol="0">
            <a:spAutoFit/>
          </a:bodyPr>
          <a:lstStyle/>
          <a:p>
            <a:r>
              <a:rPr lang="en-US" sz="1100" dirty="0" smtClean="0">
                <a:hlinkClick r:id="rId2"/>
              </a:rPr>
              <a:t>http</a:t>
            </a:r>
            <a:r>
              <a:rPr lang="en-US" sz="1100" dirty="0" smtClean="0">
                <a:hlinkClick r:id="rId2"/>
              </a:rPr>
              <a:t>://www.zonalatina.com/Zldata29.htm</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67000"/>
            <a:ext cx="7772400" cy="1470025"/>
          </a:xfrm>
        </p:spPr>
        <p:txBody>
          <a:bodyPr/>
          <a:lstStyle/>
          <a:p>
            <a:r>
              <a:rPr lang="en-US" dirty="0" smtClean="0"/>
              <a:t>Online Competitors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Circulation Bureau History</a:t>
            </a:r>
          </a:p>
        </p:txBody>
      </p:sp>
      <p:sp>
        <p:nvSpPr>
          <p:cNvPr id="5123" name="Rectangle 3"/>
          <p:cNvSpPr>
            <a:spLocks noGrp="1" noChangeArrowheads="1"/>
          </p:cNvSpPr>
          <p:nvPr>
            <p:ph type="body" idx="1"/>
          </p:nvPr>
        </p:nvSpPr>
        <p:spPr/>
        <p:txBody>
          <a:bodyPr/>
          <a:lstStyle/>
          <a:p>
            <a:pPr>
              <a:lnSpc>
                <a:spcPct val="90000"/>
              </a:lnSpc>
            </a:pPr>
            <a:r>
              <a:rPr lang="en-US" sz="1800"/>
              <a:t>Around 1860- publishers beginning to promote their newspapers to and negotiate with advertisers using circulation figures </a:t>
            </a:r>
            <a:r>
              <a:rPr lang="en-US" sz="1000"/>
              <a:t>(Moseley 2002)</a:t>
            </a:r>
            <a:r>
              <a:rPr lang="en-US" sz="1800"/>
              <a:t>. </a:t>
            </a:r>
          </a:p>
          <a:p>
            <a:pPr>
              <a:lnSpc>
                <a:spcPct val="90000"/>
              </a:lnSpc>
            </a:pPr>
            <a:endParaRPr lang="en-US" sz="1800"/>
          </a:p>
          <a:p>
            <a:pPr>
              <a:lnSpc>
                <a:spcPct val="90000"/>
              </a:lnSpc>
            </a:pPr>
            <a:r>
              <a:rPr lang="en-US" sz="1800"/>
              <a:t>1899- American Association of Advertisers established- tried to compel publications to furnish statements, give access to auditors’ notes.</a:t>
            </a:r>
          </a:p>
          <a:p>
            <a:pPr>
              <a:lnSpc>
                <a:spcPct val="90000"/>
              </a:lnSpc>
            </a:pPr>
            <a:endParaRPr lang="en-US" sz="1800"/>
          </a:p>
          <a:p>
            <a:pPr>
              <a:lnSpc>
                <a:spcPct val="90000"/>
              </a:lnSpc>
            </a:pPr>
            <a:r>
              <a:rPr lang="en-US" sz="1800"/>
              <a:t>By 1900, daily newspaper circulation has passed (allegedly) 15 million; 2,150 daily newspapers operating in U.S </a:t>
            </a:r>
            <a:r>
              <a:rPr lang="en-US" sz="1000"/>
              <a:t>(University of Minnesota 2008)</a:t>
            </a:r>
            <a:r>
              <a:rPr lang="en-US" sz="1800"/>
              <a:t>. </a:t>
            </a:r>
          </a:p>
          <a:p>
            <a:pPr>
              <a:lnSpc>
                <a:spcPct val="90000"/>
              </a:lnSpc>
            </a:pPr>
            <a:endParaRPr lang="en-US" sz="1800"/>
          </a:p>
          <a:p>
            <a:pPr>
              <a:lnSpc>
                <a:spcPct val="90000"/>
              </a:lnSpc>
            </a:pPr>
            <a:r>
              <a:rPr lang="en-US" sz="1800"/>
              <a:t>No private compacts or public code governing research, publication of circulation figures.</a:t>
            </a:r>
          </a:p>
          <a:p>
            <a:pPr lvl="1">
              <a:lnSpc>
                <a:spcPct val="90000"/>
              </a:lnSpc>
            </a:pPr>
            <a:r>
              <a:rPr lang="en-US" sz="1600"/>
              <a:t>Consequence: inflated figures, or none at all </a:t>
            </a:r>
            <a:r>
              <a:rPr lang="en-US" sz="900"/>
              <a:t>(Moseley 2002)</a:t>
            </a:r>
            <a:r>
              <a:rPr lang="en-US" sz="1600"/>
              <a:t>.</a:t>
            </a:r>
          </a:p>
          <a:p>
            <a:pPr>
              <a:lnSpc>
                <a:spcPct val="90000"/>
              </a:lnSpc>
            </a:pPr>
            <a:endParaRPr lang="en-US" sz="1800"/>
          </a:p>
          <a:p>
            <a:pPr>
              <a:lnSpc>
                <a:spcPct val="90000"/>
              </a:lnSpc>
            </a:pPr>
            <a:r>
              <a:rPr lang="en-US" sz="1800"/>
              <a:t>Advertisers frustrated --&gt; 1914- Establish the U.S. Audit Bureau of Circulations with help of advertising agents.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68575"/>
            <a:ext cx="7772400" cy="1470025"/>
          </a:xfrm>
        </p:spPr>
        <p:txBody>
          <a:bodyPr/>
          <a:lstStyle/>
          <a:p>
            <a:r>
              <a:rPr lang="en-US" dirty="0" smtClean="0"/>
              <a:t>What Are Newspaper’s Biggest Online Threats?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525963"/>
          </a:xfrm>
        </p:spPr>
        <p:txBody>
          <a:bodyPr/>
          <a:lstStyle/>
          <a:p>
            <a:pPr>
              <a:buNone/>
            </a:pPr>
            <a:r>
              <a:rPr lang="en-US" dirty="0" smtClean="0"/>
              <a:t> </a:t>
            </a:r>
          </a:p>
          <a:p>
            <a:pPr>
              <a:buNone/>
            </a:pPr>
            <a:r>
              <a:rPr lang="en-US" dirty="0" smtClean="0"/>
              <a:t> “Ten million </a:t>
            </a:r>
            <a:r>
              <a:rPr lang="en-US" dirty="0" err="1" smtClean="0"/>
              <a:t>Craigslist</a:t>
            </a:r>
            <a:r>
              <a:rPr lang="en-US" dirty="0" smtClean="0"/>
              <a:t> users click on an estimated 6.5 million classified postings each month at 190 local sites in 35 countries, generating three billion page views.”</a:t>
            </a:r>
          </a:p>
          <a:p>
            <a:pPr>
              <a:buNone/>
            </a:pPr>
            <a:r>
              <a:rPr lang="en-US" dirty="0" smtClean="0"/>
              <a:t>								</a:t>
            </a:r>
            <a:r>
              <a:rPr lang="en-US" sz="1800" dirty="0" smtClean="0"/>
              <a:t>-Adam </a:t>
            </a:r>
            <a:r>
              <a:rPr lang="en-US" sz="1800" dirty="0" err="1" smtClean="0"/>
              <a:t>Lashinsky</a:t>
            </a:r>
            <a:r>
              <a:rPr lang="en-US" sz="1800" dirty="0" smtClean="0"/>
              <a:t>, FORTUNE senior writer</a:t>
            </a:r>
            <a:endParaRPr lang="en-US" sz="1800" dirty="0"/>
          </a:p>
        </p:txBody>
      </p:sp>
      <p:sp>
        <p:nvSpPr>
          <p:cNvPr id="6" name="TextBox 5"/>
          <p:cNvSpPr txBox="1"/>
          <p:nvPr/>
        </p:nvSpPr>
        <p:spPr>
          <a:xfrm>
            <a:off x="491190" y="5941497"/>
            <a:ext cx="8195610" cy="369332"/>
          </a:xfrm>
          <a:prstGeom prst="rect">
            <a:avLst/>
          </a:prstGeom>
          <a:noFill/>
        </p:spPr>
        <p:txBody>
          <a:bodyPr wrap="none" rtlCol="0">
            <a:spAutoFit/>
          </a:bodyPr>
          <a:lstStyle/>
          <a:p>
            <a:r>
              <a:rPr lang="en-US" dirty="0" smtClean="0">
                <a:hlinkClick r:id="rId2"/>
              </a:rPr>
              <a:t>http://money.cnn.com/2005/12/02/technology/craigslist_fortune_121205/index.htm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Classifieds</a:t>
            </a:r>
            <a:endParaRPr lang="en-US" dirty="0"/>
          </a:p>
        </p:txBody>
      </p:sp>
      <p:pic>
        <p:nvPicPr>
          <p:cNvPr id="4" name="Picture 3"/>
          <p:cNvPicPr>
            <a:picLocks noChangeAspect="1"/>
          </p:cNvPicPr>
          <p:nvPr/>
        </p:nvPicPr>
        <p:blipFill>
          <a:blip r:embed="rId2"/>
          <a:stretch>
            <a:fillRect/>
          </a:stretch>
        </p:blipFill>
        <p:spPr>
          <a:xfrm>
            <a:off x="1439986" y="1600200"/>
            <a:ext cx="6484814" cy="4495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Classifieds</a:t>
            </a:r>
            <a:endParaRPr lang="en-US" dirty="0"/>
          </a:p>
        </p:txBody>
      </p:sp>
      <p:pic>
        <p:nvPicPr>
          <p:cNvPr id="4" name="Picture 3"/>
          <p:cNvPicPr>
            <a:picLocks noChangeAspect="1"/>
          </p:cNvPicPr>
          <p:nvPr/>
        </p:nvPicPr>
        <p:blipFill>
          <a:blip r:embed="rId2"/>
          <a:stretch>
            <a:fillRect/>
          </a:stretch>
        </p:blipFill>
        <p:spPr>
          <a:xfrm>
            <a:off x="1447800" y="1574999"/>
            <a:ext cx="6324600" cy="436860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Classifieds</a:t>
            </a:r>
            <a:endParaRPr lang="en-US" dirty="0"/>
          </a:p>
        </p:txBody>
      </p:sp>
      <p:pic>
        <p:nvPicPr>
          <p:cNvPr id="4" name="Picture 3"/>
          <p:cNvPicPr>
            <a:picLocks noChangeAspect="1"/>
          </p:cNvPicPr>
          <p:nvPr/>
        </p:nvPicPr>
        <p:blipFill>
          <a:blip r:embed="rId2"/>
          <a:stretch>
            <a:fillRect/>
          </a:stretch>
        </p:blipFill>
        <p:spPr>
          <a:xfrm>
            <a:off x="1447800" y="1541239"/>
            <a:ext cx="6358276" cy="440236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a:t>
            </a:r>
            <a:endParaRPr lang="en-US" dirty="0"/>
          </a:p>
        </p:txBody>
      </p:sp>
      <p:pic>
        <p:nvPicPr>
          <p:cNvPr id="4" name="Picture 3"/>
          <p:cNvPicPr>
            <a:picLocks noChangeAspect="1"/>
          </p:cNvPicPr>
          <p:nvPr/>
        </p:nvPicPr>
        <p:blipFill>
          <a:blip r:embed="rId2"/>
          <a:stretch>
            <a:fillRect/>
          </a:stretch>
        </p:blipFill>
        <p:spPr>
          <a:xfrm>
            <a:off x="1371600" y="1524000"/>
            <a:ext cx="6456801" cy="4495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Sports</a:t>
            </a:r>
            <a:endParaRPr lang="en-US" dirty="0"/>
          </a:p>
        </p:txBody>
      </p:sp>
      <p:pic>
        <p:nvPicPr>
          <p:cNvPr id="5" name="Picture 4"/>
          <p:cNvPicPr>
            <a:picLocks noChangeAspect="1"/>
          </p:cNvPicPr>
          <p:nvPr/>
        </p:nvPicPr>
        <p:blipFill>
          <a:blip r:embed="rId2"/>
          <a:stretch>
            <a:fillRect/>
          </a:stretch>
        </p:blipFill>
        <p:spPr>
          <a:xfrm>
            <a:off x="1295400" y="1510605"/>
            <a:ext cx="6604000" cy="458539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Entertainment</a:t>
            </a:r>
            <a:endParaRPr lang="en-US" dirty="0"/>
          </a:p>
        </p:txBody>
      </p:sp>
      <p:pic>
        <p:nvPicPr>
          <p:cNvPr id="3" name="Picture 2"/>
          <p:cNvPicPr>
            <a:picLocks noChangeAspect="1"/>
          </p:cNvPicPr>
          <p:nvPr/>
        </p:nvPicPr>
        <p:blipFill>
          <a:blip r:embed="rId2"/>
          <a:stretch>
            <a:fillRect/>
          </a:stretch>
        </p:blipFill>
        <p:spPr>
          <a:xfrm>
            <a:off x="1295400" y="1524000"/>
            <a:ext cx="6591138" cy="4572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cs typeface="Times New Roman"/>
              </a:rPr>
              <a:t>Business/Finance/Economy</a:t>
            </a:r>
            <a:endParaRPr lang="en-US" dirty="0"/>
          </a:p>
        </p:txBody>
      </p:sp>
      <p:pic>
        <p:nvPicPr>
          <p:cNvPr id="4" name="Picture 3"/>
          <p:cNvPicPr>
            <a:picLocks noChangeAspect="1"/>
          </p:cNvPicPr>
          <p:nvPr/>
        </p:nvPicPr>
        <p:blipFill>
          <a:blip r:embed="rId2"/>
          <a:stretch>
            <a:fillRect/>
          </a:stretch>
        </p:blipFill>
        <p:spPr>
          <a:xfrm>
            <a:off x="1295400" y="1524000"/>
            <a:ext cx="6604000" cy="457249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Letters To The Editor</a:t>
            </a:r>
            <a:endParaRPr lang="en-US" dirty="0"/>
          </a:p>
        </p:txBody>
      </p:sp>
      <p:pic>
        <p:nvPicPr>
          <p:cNvPr id="3" name="Picture 2"/>
          <p:cNvPicPr>
            <a:picLocks noChangeAspect="1"/>
          </p:cNvPicPr>
          <p:nvPr/>
        </p:nvPicPr>
        <p:blipFill>
          <a:blip r:embed="rId2"/>
          <a:stretch>
            <a:fillRect/>
          </a:stretch>
        </p:blipFill>
        <p:spPr>
          <a:xfrm>
            <a:off x="1295400" y="1576054"/>
            <a:ext cx="6781800" cy="46996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Circulation Bureau History (continued)</a:t>
            </a:r>
          </a:p>
        </p:txBody>
      </p:sp>
      <p:sp>
        <p:nvSpPr>
          <p:cNvPr id="7171" name="Rectangle 3"/>
          <p:cNvSpPr>
            <a:spLocks noGrp="1" noChangeArrowheads="1"/>
          </p:cNvSpPr>
          <p:nvPr>
            <p:ph type="body" idx="1"/>
          </p:nvPr>
        </p:nvSpPr>
        <p:spPr/>
        <p:txBody>
          <a:bodyPr/>
          <a:lstStyle/>
          <a:p>
            <a:r>
              <a:rPr lang="en-US" sz="1800"/>
              <a:t>British follow suit in 1931 (same name), national and international CABs established around the world throughout 20th century, including IFABC in 1963.</a:t>
            </a:r>
          </a:p>
          <a:p>
            <a:endParaRPr lang="en-US" sz="1800"/>
          </a:p>
          <a:p>
            <a:r>
              <a:rPr lang="en-US" sz="1800"/>
              <a:t>Organizations formulated for standardizing Internet measurement throughout late 1990s, incorporated by IFABC.</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514600"/>
            <a:ext cx="7772400" cy="1470025"/>
          </a:xfrm>
        </p:spPr>
        <p:txBody>
          <a:bodyPr/>
          <a:lstStyle/>
          <a:p>
            <a:r>
              <a:rPr lang="en-US" dirty="0" smtClean="0"/>
              <a:t>What Newspapers Are Online?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100 U.S. Sites</a:t>
            </a:r>
            <a:endParaRPr lang="en-US" dirty="0"/>
          </a:p>
        </p:txBody>
      </p:sp>
      <p:sp>
        <p:nvSpPr>
          <p:cNvPr id="3" name="Content Placeholder 2"/>
          <p:cNvSpPr>
            <a:spLocks noGrp="1"/>
          </p:cNvSpPr>
          <p:nvPr>
            <p:ph idx="1"/>
          </p:nvPr>
        </p:nvSpPr>
        <p:spPr>
          <a:xfrm>
            <a:off x="2362200" y="1600200"/>
            <a:ext cx="5334000" cy="4525963"/>
          </a:xfrm>
        </p:spPr>
        <p:txBody>
          <a:bodyPr/>
          <a:lstStyle/>
          <a:p>
            <a:pPr>
              <a:buNone/>
            </a:pPr>
            <a:r>
              <a:rPr lang="en-US" dirty="0" smtClean="0"/>
              <a:t>22.  The New York Times</a:t>
            </a:r>
          </a:p>
          <a:p>
            <a:pPr>
              <a:buNone/>
            </a:pPr>
            <a:endParaRPr lang="en-US" dirty="0" smtClean="0"/>
          </a:p>
          <a:p>
            <a:pPr>
              <a:buNone/>
            </a:pPr>
            <a:r>
              <a:rPr lang="en-US" dirty="0" smtClean="0"/>
              <a:t>51. Washington Post</a:t>
            </a:r>
          </a:p>
          <a:p>
            <a:pPr>
              <a:buNone/>
            </a:pPr>
            <a:endParaRPr lang="en-US" dirty="0" smtClean="0"/>
          </a:p>
          <a:p>
            <a:pPr>
              <a:buNone/>
            </a:pPr>
            <a:r>
              <a:rPr lang="en-US" dirty="0" smtClean="0"/>
              <a:t>78. Wall Street Journal</a:t>
            </a:r>
          </a:p>
          <a:p>
            <a:pPr>
              <a:buNone/>
            </a:pPr>
            <a:endParaRPr lang="en-US" dirty="0" smtClean="0"/>
          </a:p>
          <a:p>
            <a:pPr>
              <a:buNone/>
            </a:pPr>
            <a:r>
              <a:rPr lang="en-US" dirty="0" smtClean="0"/>
              <a:t>92. Los Angeles Times</a:t>
            </a:r>
          </a:p>
          <a:p>
            <a:endParaRPr lang="en-US" dirty="0" smtClean="0"/>
          </a:p>
          <a:p>
            <a:endParaRPr lang="en-US" dirty="0"/>
          </a:p>
        </p:txBody>
      </p:sp>
      <p:sp>
        <p:nvSpPr>
          <p:cNvPr id="4" name="TextBox 3"/>
          <p:cNvSpPr txBox="1"/>
          <p:nvPr/>
        </p:nvSpPr>
        <p:spPr>
          <a:xfrm>
            <a:off x="457200" y="6139934"/>
            <a:ext cx="7594071" cy="369332"/>
          </a:xfrm>
          <a:prstGeom prst="rect">
            <a:avLst/>
          </a:prstGeom>
          <a:noFill/>
        </p:spPr>
        <p:txBody>
          <a:bodyPr wrap="none" rtlCol="0">
            <a:spAutoFit/>
          </a:bodyPr>
          <a:lstStyle/>
          <a:p>
            <a:r>
              <a:rPr lang="en-US" dirty="0" smtClean="0">
                <a:hlinkClick r:id="rId2"/>
              </a:rPr>
              <a:t>http://</a:t>
            </a:r>
            <a:r>
              <a:rPr lang="en-US" dirty="0" err="1" smtClean="0">
                <a:hlinkClick r:id="rId2"/>
              </a:rPr>
              <a:t>www.alexa.com/site/ds/top_sites?cc</a:t>
            </a:r>
            <a:r>
              <a:rPr lang="en-US" dirty="0" smtClean="0">
                <a:hlinkClick r:id="rId2"/>
              </a:rPr>
              <a:t>=</a:t>
            </a:r>
            <a:r>
              <a:rPr lang="en-US" dirty="0" err="1" smtClean="0">
                <a:hlinkClick r:id="rId2"/>
              </a:rPr>
              <a:t>US&amp;ts_mode</a:t>
            </a:r>
            <a:r>
              <a:rPr lang="en-US" dirty="0" smtClean="0">
                <a:hlinkClick r:id="rId2"/>
              </a:rPr>
              <a:t>=</a:t>
            </a:r>
            <a:r>
              <a:rPr lang="en-US" dirty="0" err="1" smtClean="0">
                <a:hlinkClick r:id="rId2"/>
              </a:rPr>
              <a:t>country&amp;lang</a:t>
            </a:r>
            <a:r>
              <a:rPr lang="en-US" dirty="0" smtClean="0">
                <a:hlinkClick r:id="rId2"/>
              </a:rPr>
              <a:t>=none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www.Newspapers.com</a:t>
            </a:r>
            <a:endParaRPr lang="en-US" dirty="0"/>
          </a:p>
        </p:txBody>
      </p:sp>
      <p:pic>
        <p:nvPicPr>
          <p:cNvPr id="4" name="Picture 3"/>
          <p:cNvPicPr>
            <a:picLocks noChangeAspect="1"/>
          </p:cNvPicPr>
          <p:nvPr/>
        </p:nvPicPr>
        <p:blipFill>
          <a:blip r:embed="rId2"/>
          <a:stretch>
            <a:fillRect/>
          </a:stretch>
        </p:blipFill>
        <p:spPr>
          <a:xfrm>
            <a:off x="1371600" y="1575992"/>
            <a:ext cx="6553200" cy="455652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066800"/>
            <a:ext cx="8229600" cy="4525963"/>
          </a:xfrm>
        </p:spPr>
        <p:txBody>
          <a:bodyPr/>
          <a:lstStyle/>
          <a:p>
            <a:pPr>
              <a:buNone/>
            </a:pPr>
            <a:r>
              <a:rPr lang="en-US" dirty="0" smtClean="0"/>
              <a:t> “The Newspaper Association of America reported the number of unique visitors to newspaper Web sites last year rose more than 6 percent to a monthly average of 60 million. Monthly visits climbed 9 percent in the fourth quarter from a year ago.”</a:t>
            </a:r>
          </a:p>
          <a:p>
            <a:pPr>
              <a:buNone/>
            </a:pPr>
            <a:r>
              <a:rPr lang="en-US" dirty="0" smtClean="0"/>
              <a:t>										-January 24, 2008</a:t>
            </a:r>
            <a:endParaRPr lang="en-US" dirty="0"/>
          </a:p>
        </p:txBody>
      </p:sp>
      <p:sp>
        <p:nvSpPr>
          <p:cNvPr id="9" name="TextBox 8"/>
          <p:cNvSpPr txBox="1"/>
          <p:nvPr/>
        </p:nvSpPr>
        <p:spPr>
          <a:xfrm>
            <a:off x="457200" y="6063734"/>
            <a:ext cx="7337315" cy="369332"/>
          </a:xfrm>
          <a:prstGeom prst="rect">
            <a:avLst/>
          </a:prstGeom>
          <a:noFill/>
        </p:spPr>
        <p:txBody>
          <a:bodyPr wrap="none" rtlCol="0">
            <a:spAutoFit/>
          </a:bodyPr>
          <a:lstStyle/>
          <a:p>
            <a:r>
              <a:rPr lang="en-US" dirty="0" smtClean="0">
                <a:hlinkClick r:id="rId2"/>
              </a:rPr>
              <a:t>http://www.reuters.com/article/technologyNews/idUSN2424356120080125</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14600"/>
            <a:ext cx="7772400" cy="1470025"/>
          </a:xfrm>
        </p:spPr>
        <p:txBody>
          <a:bodyPr>
            <a:normAutofit fontScale="90000"/>
          </a:bodyPr>
          <a:lstStyle/>
          <a:p>
            <a:r>
              <a:rPr lang="en-US" dirty="0" smtClean="0"/>
              <a:t>What Have Newspapers Done To Keep Up With The Internet World?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fontScale="92500" lnSpcReduction="10000"/>
          </a:bodyPr>
          <a:lstStyle/>
          <a:p>
            <a:pPr>
              <a:buNone/>
            </a:pPr>
            <a:r>
              <a:rPr lang="en-US" dirty="0" smtClean="0"/>
              <a:t>  “</a:t>
            </a:r>
            <a:r>
              <a:rPr lang="en-US" dirty="0" err="1" smtClean="0"/>
              <a:t>NewspaperDirect</a:t>
            </a:r>
            <a:r>
              <a:rPr lang="en-US" dirty="0" smtClean="0"/>
              <a:t> Inc. has agreements with 60 newspapers (including this one) to print miniature versions of the full publication on demand in places where regular distribution is not cost effective. Some 80 locations such as hotels and business centers — and even one cruise ship — host the company's computer and printer.”</a:t>
            </a:r>
          </a:p>
          <a:p>
            <a:pPr>
              <a:buNone/>
            </a:pPr>
            <a:r>
              <a:rPr lang="en-US" dirty="0" smtClean="0"/>
              <a:t>									</a:t>
            </a:r>
            <a:r>
              <a:rPr lang="en-US" sz="2595" dirty="0" smtClean="0"/>
              <a:t>-Jeanette </a:t>
            </a:r>
            <a:r>
              <a:rPr lang="en-US" sz="2595" dirty="0" err="1" smtClean="0"/>
              <a:t>Borzo</a:t>
            </a:r>
            <a:endParaRPr lang="en-US" sz="2595" dirty="0" smtClean="0"/>
          </a:p>
          <a:p>
            <a:pPr>
              <a:buNone/>
            </a:pPr>
            <a:r>
              <a:rPr lang="en-US" sz="2595" dirty="0" smtClean="0"/>
              <a:t>									 Herald Tribune 2001</a:t>
            </a:r>
            <a:endParaRPr lang="en-US" sz="2595" dirty="0"/>
          </a:p>
        </p:txBody>
      </p:sp>
      <p:sp>
        <p:nvSpPr>
          <p:cNvPr id="4" name="TextBox 3"/>
          <p:cNvSpPr txBox="1"/>
          <p:nvPr/>
        </p:nvSpPr>
        <p:spPr>
          <a:xfrm>
            <a:off x="685800" y="5772834"/>
            <a:ext cx="5333987" cy="646331"/>
          </a:xfrm>
          <a:prstGeom prst="rect">
            <a:avLst/>
          </a:prstGeom>
          <a:noFill/>
        </p:spPr>
        <p:txBody>
          <a:bodyPr wrap="none" rtlCol="0">
            <a:spAutoFit/>
          </a:bodyPr>
          <a:lstStyle/>
          <a:p>
            <a:r>
              <a:rPr lang="en-US" dirty="0" smtClean="0">
                <a:hlinkClick r:id="rId2"/>
              </a:rPr>
              <a:t>http://www.iht.com/articles/2001/06/28/btpub28.php</a:t>
            </a:r>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92500" lnSpcReduction="10000"/>
          </a:bodyPr>
          <a:lstStyle/>
          <a:p>
            <a:pPr>
              <a:buNone/>
            </a:pPr>
            <a:r>
              <a:rPr lang="en-US" dirty="0" smtClean="0"/>
              <a:t>  “Beginning on April 4, The New York Times will stop publishing daily stock listings on Tuesdays through Saturdays and will offer a new package of interactive tools and market information on its Web site. . . Times will join other newspapers that have cut stock listings to reduce newsprint costs as more readers monitor investments using the Internet.”</a:t>
            </a:r>
          </a:p>
          <a:p>
            <a:pPr>
              <a:buNone/>
            </a:pPr>
            <a:r>
              <a:rPr lang="en-US" dirty="0" smtClean="0"/>
              <a:t>										</a:t>
            </a:r>
            <a:r>
              <a:rPr lang="en-US" sz="2595" dirty="0" smtClean="0"/>
              <a:t>-Julie </a:t>
            </a:r>
            <a:r>
              <a:rPr lang="en-US" sz="2595" dirty="0" err="1" smtClean="0"/>
              <a:t>Bosman</a:t>
            </a:r>
            <a:endParaRPr lang="en-US" sz="2595" dirty="0" smtClean="0"/>
          </a:p>
          <a:p>
            <a:pPr>
              <a:buNone/>
            </a:pPr>
            <a:r>
              <a:rPr lang="en-US" sz="2595" dirty="0" smtClean="0"/>
              <a:t>										 Herald Tribune 2006</a:t>
            </a:r>
            <a:endParaRPr lang="en-US" sz="2595" dirty="0"/>
          </a:p>
        </p:txBody>
      </p:sp>
      <p:sp>
        <p:nvSpPr>
          <p:cNvPr id="4" name="TextBox 3"/>
          <p:cNvSpPr txBox="1"/>
          <p:nvPr/>
        </p:nvSpPr>
        <p:spPr>
          <a:xfrm>
            <a:off x="762000" y="6019800"/>
            <a:ext cx="6075288" cy="646331"/>
          </a:xfrm>
          <a:prstGeom prst="rect">
            <a:avLst/>
          </a:prstGeom>
          <a:noFill/>
        </p:spPr>
        <p:txBody>
          <a:bodyPr wrap="none" rtlCol="0">
            <a:spAutoFit/>
          </a:bodyPr>
          <a:lstStyle/>
          <a:p>
            <a:r>
              <a:rPr lang="en-US" dirty="0" smtClean="0">
                <a:hlinkClick r:id="rId2"/>
              </a:rPr>
              <a:t>http://www.iht.com/articles/2006/03/14/business/listings.php</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Adjusting to the Fads</a:t>
            </a:r>
            <a:endParaRPr lang="en-US" dirty="0"/>
          </a:p>
        </p:txBody>
      </p:sp>
      <p:sp>
        <p:nvSpPr>
          <p:cNvPr id="5" name="Content Placeholder 4"/>
          <p:cNvSpPr>
            <a:spLocks noGrp="1"/>
          </p:cNvSpPr>
          <p:nvPr>
            <p:ph sz="half" idx="1"/>
          </p:nvPr>
        </p:nvSpPr>
        <p:spPr/>
        <p:txBody>
          <a:bodyPr/>
          <a:lstStyle/>
          <a:p>
            <a:r>
              <a:rPr lang="en-US" dirty="0" smtClean="0"/>
              <a:t>Every major newspaper has RSS Feeds.</a:t>
            </a:r>
          </a:p>
          <a:p>
            <a:r>
              <a:rPr lang="en-US" dirty="0" smtClean="0"/>
              <a:t>Many contain links to share news.</a:t>
            </a:r>
          </a:p>
          <a:p>
            <a:endParaRPr lang="en-US" dirty="0" smtClean="0"/>
          </a:p>
          <a:p>
            <a:endParaRPr lang="en-US" dirty="0" smtClean="0"/>
          </a:p>
          <a:p>
            <a:endParaRPr lang="en-US" dirty="0" smtClean="0"/>
          </a:p>
          <a:p>
            <a:r>
              <a:rPr lang="en-US" dirty="0" err="1" smtClean="0"/>
              <a:t>www.Mixx.com</a:t>
            </a:r>
            <a:endParaRPr lang="en-US" dirty="0" smtClean="0"/>
          </a:p>
          <a:p>
            <a:endParaRPr lang="en-US" dirty="0"/>
          </a:p>
        </p:txBody>
      </p:sp>
      <p:pic>
        <p:nvPicPr>
          <p:cNvPr id="7" name="Picture 6"/>
          <p:cNvPicPr>
            <a:picLocks noChangeAspect="1"/>
          </p:cNvPicPr>
          <p:nvPr/>
        </p:nvPicPr>
        <p:blipFill>
          <a:blip r:embed="rId2"/>
          <a:stretch>
            <a:fillRect/>
          </a:stretch>
        </p:blipFill>
        <p:spPr>
          <a:xfrm>
            <a:off x="4495800" y="2743200"/>
            <a:ext cx="4352543" cy="2590799"/>
          </a:xfrm>
          <a:prstGeom prst="rect">
            <a:avLst/>
          </a:prstGeom>
        </p:spPr>
      </p:pic>
      <p:pic>
        <p:nvPicPr>
          <p:cNvPr id="8" name="Picture 7" descr="logo.gif"/>
          <p:cNvPicPr>
            <a:picLocks noChangeAspect="1"/>
          </p:cNvPicPr>
          <p:nvPr/>
        </p:nvPicPr>
        <p:blipFill>
          <a:blip r:embed="rId3"/>
          <a:stretch>
            <a:fillRect/>
          </a:stretch>
        </p:blipFill>
        <p:spPr>
          <a:xfrm>
            <a:off x="903288" y="3995738"/>
            <a:ext cx="2082800" cy="8509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Ideology?</a:t>
            </a:r>
            <a:endParaRPr lang="en-US" dirty="0"/>
          </a:p>
        </p:txBody>
      </p:sp>
      <p:sp>
        <p:nvSpPr>
          <p:cNvPr id="6" name="Content Placeholder 5"/>
          <p:cNvSpPr>
            <a:spLocks noGrp="1"/>
          </p:cNvSpPr>
          <p:nvPr>
            <p:ph idx="1"/>
          </p:nvPr>
        </p:nvSpPr>
        <p:spPr>
          <a:xfrm>
            <a:off x="457200" y="1828800"/>
            <a:ext cx="8229600" cy="4525963"/>
          </a:xfrm>
        </p:spPr>
        <p:txBody>
          <a:bodyPr/>
          <a:lstStyle/>
          <a:p>
            <a:pPr>
              <a:buNone/>
            </a:pPr>
            <a:r>
              <a:rPr lang="en-US" dirty="0" smtClean="0"/>
              <a:t>  “It's not a website you would turn to for immediate news. Hurricanes, plane crashes, the he-said-she-said of electoral politics just doesn't register on </a:t>
            </a:r>
            <a:r>
              <a:rPr lang="en-US" dirty="0" smtClean="0">
                <a:hlinkClick r:id="rId2"/>
              </a:rPr>
              <a:t>csmonitor.com.</a:t>
            </a:r>
            <a:r>
              <a:rPr lang="en-US" dirty="0" smtClean="0"/>
              <a:t>”</a:t>
            </a:r>
          </a:p>
          <a:p>
            <a:pPr>
              <a:buNone/>
            </a:pPr>
            <a:r>
              <a:rPr lang="en-US" dirty="0" smtClean="0"/>
              <a:t>			</a:t>
            </a:r>
            <a:r>
              <a:rPr lang="en-US" sz="2800" dirty="0" smtClean="0"/>
              <a:t>						</a:t>
            </a:r>
            <a:r>
              <a:rPr lang="en-US" sz="2400" dirty="0" smtClean="0"/>
              <a:t>- Alex Beam</a:t>
            </a:r>
          </a:p>
          <a:p>
            <a:pPr>
              <a:buNone/>
            </a:pPr>
            <a:r>
              <a:rPr lang="en-US" sz="2400" dirty="0" smtClean="0"/>
              <a:t>									  The Boston Globe August 2008</a:t>
            </a:r>
            <a:endParaRPr lang="en-US" sz="2400" dirty="0"/>
          </a:p>
        </p:txBody>
      </p:sp>
      <p:sp>
        <p:nvSpPr>
          <p:cNvPr id="7" name="TextBox 6"/>
          <p:cNvSpPr txBox="1"/>
          <p:nvPr/>
        </p:nvSpPr>
        <p:spPr>
          <a:xfrm>
            <a:off x="457200" y="5985431"/>
            <a:ext cx="8289449" cy="338554"/>
          </a:xfrm>
          <a:prstGeom prst="rect">
            <a:avLst/>
          </a:prstGeom>
          <a:noFill/>
        </p:spPr>
        <p:txBody>
          <a:bodyPr wrap="none" rtlCol="0">
            <a:spAutoFit/>
          </a:bodyPr>
          <a:lstStyle/>
          <a:p>
            <a:r>
              <a:rPr lang="en-US" sz="1600" dirty="0" smtClean="0">
                <a:hlinkClick r:id="rId3"/>
              </a:rPr>
              <a:t>http://www.boston.com/ae/media/articles/2008/08/26/monitoring_the_future_of_newspapers/</a:t>
            </a:r>
            <a:endParaRPr lang="en-US"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Newspaper Next 2.0</a:t>
            </a:r>
            <a:endParaRPr lang="en-US" dirty="0"/>
          </a:p>
        </p:txBody>
      </p:sp>
      <p:sp>
        <p:nvSpPr>
          <p:cNvPr id="6" name="Content Placeholder 5"/>
          <p:cNvSpPr>
            <a:spLocks noGrp="1"/>
          </p:cNvSpPr>
          <p:nvPr>
            <p:ph idx="1"/>
          </p:nvPr>
        </p:nvSpPr>
        <p:spPr/>
        <p:txBody>
          <a:bodyPr>
            <a:normAutofit/>
          </a:bodyPr>
          <a:lstStyle/>
          <a:p>
            <a:pPr>
              <a:buNone/>
            </a:pPr>
            <a:r>
              <a:rPr lang="en-US" dirty="0" smtClean="0"/>
              <a:t> “In this report, the American Press Institute’s Newspaper Next project builds on its original work, offering additional strategic concepts and practical guidance to help the industry make the leap beyond ‘newspaper companies’ to a brighter future.”</a:t>
            </a:r>
          </a:p>
          <a:p>
            <a:pPr lvl="8">
              <a:buNone/>
            </a:pPr>
            <a:r>
              <a:rPr lang="en-US" dirty="0" smtClean="0"/>
              <a:t>-</a:t>
            </a:r>
            <a:r>
              <a:rPr lang="en-US" sz="2800" dirty="0" smtClean="0"/>
              <a:t>American Press Institute</a:t>
            </a:r>
          </a:p>
        </p:txBody>
      </p:sp>
      <p:sp>
        <p:nvSpPr>
          <p:cNvPr id="7" name="TextBox 6"/>
          <p:cNvSpPr txBox="1"/>
          <p:nvPr/>
        </p:nvSpPr>
        <p:spPr>
          <a:xfrm>
            <a:off x="838200" y="5756831"/>
            <a:ext cx="6858000" cy="369332"/>
          </a:xfrm>
          <a:prstGeom prst="rect">
            <a:avLst/>
          </a:prstGeom>
          <a:noFill/>
        </p:spPr>
        <p:txBody>
          <a:bodyPr wrap="square" rtlCol="0">
            <a:spAutoFit/>
          </a:bodyPr>
          <a:lstStyle/>
          <a:p>
            <a:r>
              <a:rPr lang="en-US" dirty="0" smtClean="0">
                <a:hlinkClick r:id="rId2"/>
              </a:rPr>
              <a:t>http://</a:t>
            </a:r>
            <a:r>
              <a:rPr lang="en-US" dirty="0" err="1" smtClean="0">
                <a:hlinkClick r:id="rId2"/>
              </a:rPr>
              <a:t>www.newspapernext.org/Making_the_Leap.pdf</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Verification Process</a:t>
            </a:r>
          </a:p>
        </p:txBody>
      </p:sp>
      <p:sp>
        <p:nvSpPr>
          <p:cNvPr id="6147" name="Rectangle 3"/>
          <p:cNvSpPr>
            <a:spLocks noGrp="1" noChangeArrowheads="1"/>
          </p:cNvSpPr>
          <p:nvPr>
            <p:ph type="body" idx="1"/>
          </p:nvPr>
        </p:nvSpPr>
        <p:spPr>
          <a:xfrm>
            <a:off x="685800" y="1676400"/>
            <a:ext cx="7772400" cy="4114800"/>
          </a:xfrm>
        </p:spPr>
        <p:txBody>
          <a:bodyPr/>
          <a:lstStyle/>
          <a:p>
            <a:pPr>
              <a:lnSpc>
                <a:spcPct val="90000"/>
              </a:lnSpc>
            </a:pPr>
            <a:r>
              <a:rPr lang="en-US" sz="1600"/>
              <a:t>1) Publisher meets circulation requirements, pays fee (goes to appointment of auditors, in-house services, training).</a:t>
            </a:r>
          </a:p>
          <a:p>
            <a:pPr>
              <a:lnSpc>
                <a:spcPct val="90000"/>
              </a:lnSpc>
            </a:pPr>
            <a:r>
              <a:rPr lang="en-US" sz="1600"/>
              <a:t>2) Board elects to issue membership certificate.</a:t>
            </a:r>
          </a:p>
          <a:p>
            <a:pPr>
              <a:lnSpc>
                <a:spcPct val="90000"/>
              </a:lnSpc>
            </a:pPr>
            <a:r>
              <a:rPr lang="en-US" sz="1600"/>
              <a:t>3) Publisher undergoes audits; nature of auditor can vary-- can be both in-house and independent</a:t>
            </a:r>
          </a:p>
          <a:p>
            <a:pPr>
              <a:lnSpc>
                <a:spcPct val="90000"/>
              </a:lnSpc>
            </a:pPr>
            <a:r>
              <a:rPr lang="en-US" sz="1600"/>
              <a:t>4) Rules of auditing: </a:t>
            </a:r>
          </a:p>
          <a:p>
            <a:pPr lvl="1">
              <a:lnSpc>
                <a:spcPct val="90000"/>
              </a:lnSpc>
            </a:pPr>
            <a:r>
              <a:rPr lang="en-US" sz="1600"/>
              <a:t>Publishers must furnish statements (weekly, monthly, yearly averages, quarterly geographic reports, prices)</a:t>
            </a:r>
          </a:p>
          <a:p>
            <a:pPr lvl="1">
              <a:lnSpc>
                <a:spcPct val="90000"/>
              </a:lnSpc>
            </a:pPr>
            <a:r>
              <a:rPr lang="en-US" sz="1600"/>
              <a:t>Bureau-appointed auditors must have access to all records</a:t>
            </a:r>
          </a:p>
          <a:p>
            <a:pPr lvl="1">
              <a:lnSpc>
                <a:spcPct val="90000"/>
              </a:lnSpc>
            </a:pPr>
            <a:r>
              <a:rPr lang="en-US" sz="1600"/>
              <a:t>Publisher must maintain standards of record storage and reporting frequency</a:t>
            </a:r>
          </a:p>
          <a:p>
            <a:pPr lvl="1">
              <a:lnSpc>
                <a:spcPct val="90000"/>
              </a:lnSpc>
            </a:pPr>
            <a:r>
              <a:rPr lang="en-US" sz="1600"/>
              <a:t>Publisher must maintain subscription, reward practices</a:t>
            </a:r>
          </a:p>
          <a:p>
            <a:pPr lvl="1">
              <a:lnSpc>
                <a:spcPct val="90000"/>
              </a:lnSpc>
            </a:pPr>
            <a:r>
              <a:rPr lang="en-US" sz="1600"/>
              <a:t>Publishers must follow sampling standards for telephone, internet surveys</a:t>
            </a:r>
          </a:p>
          <a:p>
            <a:pPr lvl="1">
              <a:lnSpc>
                <a:spcPct val="90000"/>
              </a:lnSpc>
            </a:pPr>
            <a:r>
              <a:rPr lang="en-US" sz="1600"/>
              <a:t>Info must be confidential</a:t>
            </a:r>
            <a:endParaRPr lang="en-US" sz="1800"/>
          </a:p>
          <a:p>
            <a:pPr>
              <a:lnSpc>
                <a:spcPct val="90000"/>
              </a:lnSpc>
            </a:pPr>
            <a:r>
              <a:rPr lang="en-US" sz="1600"/>
              <a:t>5) CABs examine audit, compare to publisher’s statement--&gt; issue certification or punish.</a:t>
            </a:r>
          </a:p>
          <a:p>
            <a:pPr>
              <a:lnSpc>
                <a:spcPct val="90000"/>
              </a:lnSpc>
            </a:pPr>
            <a:r>
              <a:rPr lang="en-US" sz="1600"/>
              <a:t>6) Reward for publishers: easy access to accurate circulation figures of rivals; non-paid associated newspapers attract advertisers.</a:t>
            </a:r>
            <a:endParaRPr lang="en-US" sz="2000"/>
          </a:p>
          <a:p>
            <a:pPr lvl="1">
              <a:lnSpc>
                <a:spcPct val="90000"/>
              </a:lnSpc>
            </a:pPr>
            <a:endParaRPr lang="en-US"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Readings</a:t>
            </a:r>
            <a:endParaRPr lang="en-US" dirty="0"/>
          </a:p>
        </p:txBody>
      </p:sp>
      <p:sp>
        <p:nvSpPr>
          <p:cNvPr id="3" name="Content Placeholder 2"/>
          <p:cNvSpPr>
            <a:spLocks noGrp="1"/>
          </p:cNvSpPr>
          <p:nvPr>
            <p:ph idx="1"/>
          </p:nvPr>
        </p:nvSpPr>
        <p:spPr/>
        <p:txBody>
          <a:bodyPr>
            <a:normAutofit/>
          </a:bodyPr>
          <a:lstStyle/>
          <a:p>
            <a:r>
              <a:rPr lang="en-US" sz="2800" dirty="0" smtClean="0"/>
              <a:t>Newspapers: Future</a:t>
            </a:r>
          </a:p>
          <a:p>
            <a:pPr>
              <a:buNone/>
            </a:pPr>
            <a:r>
              <a:rPr lang="en-US" sz="2800" dirty="0" smtClean="0"/>
              <a:t>	</a:t>
            </a:r>
            <a:r>
              <a:rPr lang="en-US" sz="2000" dirty="0" smtClean="0"/>
              <a:t>Frank Ahrens, October 12, 2005</a:t>
            </a:r>
            <a:endParaRPr lang="en-US" sz="2000" dirty="0" smtClean="0"/>
          </a:p>
          <a:p>
            <a:pPr>
              <a:buNone/>
            </a:pPr>
            <a:r>
              <a:rPr lang="en-US" sz="1400" dirty="0" smtClean="0">
                <a:hlinkClick r:id="rId2"/>
              </a:rPr>
              <a:t>http</a:t>
            </a:r>
            <a:r>
              <a:rPr lang="en-US" sz="1400" dirty="0" smtClean="0">
                <a:hlinkClick r:id="rId2"/>
              </a:rPr>
              <a:t>://www.washingtonpost.com/wp-dyn/content/discussion/2005/10/11/DI2005101101387.</a:t>
            </a:r>
            <a:r>
              <a:rPr lang="en-US" sz="1400" dirty="0" smtClean="0">
                <a:hlinkClick r:id="rId2"/>
              </a:rPr>
              <a:t>html</a:t>
            </a:r>
            <a:endParaRPr lang="en-US" sz="1400" dirty="0" smtClean="0"/>
          </a:p>
          <a:p>
            <a:pPr>
              <a:buNone/>
            </a:pPr>
            <a:endParaRPr lang="en-US" sz="1400" dirty="0" smtClean="0"/>
          </a:p>
          <a:p>
            <a:r>
              <a:rPr lang="en-US" sz="2800" dirty="0" smtClean="0"/>
              <a:t>Forum: The Future of Newspapers</a:t>
            </a:r>
          </a:p>
          <a:p>
            <a:pPr>
              <a:buNone/>
            </a:pPr>
            <a:r>
              <a:rPr lang="en-US" sz="2000" dirty="0" smtClean="0"/>
              <a:t>      Jeremy </a:t>
            </a:r>
            <a:r>
              <a:rPr lang="en-US" sz="2000" dirty="0" err="1" smtClean="0"/>
              <a:t>Caplan</a:t>
            </a:r>
            <a:r>
              <a:rPr lang="en-US" sz="2000" dirty="0" smtClean="0"/>
              <a:t>, December 6, 2006</a:t>
            </a:r>
          </a:p>
          <a:p>
            <a:pPr>
              <a:buNone/>
            </a:pPr>
            <a:r>
              <a:rPr lang="en-US" sz="1400" dirty="0" smtClean="0">
                <a:hlinkClick r:id="rId3"/>
              </a:rPr>
              <a:t>http://www.time.com/time/business/article/0,8599,1566014,00.html</a:t>
            </a:r>
            <a:endParaRPr lang="en-US" sz="1400" dirty="0" smtClean="0"/>
          </a:p>
          <a:p>
            <a:pPr>
              <a:buNone/>
            </a:pPr>
            <a:endParaRPr lang="en-US" sz="2000" dirty="0" smtClean="0"/>
          </a:p>
          <a:p>
            <a:r>
              <a:rPr lang="en-US" sz="2800" dirty="0" smtClean="0"/>
              <a:t>A Bright Future For Newspapers</a:t>
            </a:r>
          </a:p>
          <a:p>
            <a:pPr>
              <a:buNone/>
            </a:pPr>
            <a:r>
              <a:rPr lang="en-US" sz="2000" dirty="0" smtClean="0"/>
              <a:t>      Paul </a:t>
            </a:r>
            <a:r>
              <a:rPr lang="en-US" sz="2000" dirty="0" err="1" smtClean="0"/>
              <a:t>Farhi</a:t>
            </a:r>
            <a:r>
              <a:rPr lang="en-US" sz="2000" dirty="0" smtClean="0"/>
              <a:t>, June 2005</a:t>
            </a:r>
            <a:endParaRPr lang="en-US" sz="2000" dirty="0" smtClean="0"/>
          </a:p>
          <a:p>
            <a:pPr>
              <a:buNone/>
            </a:pPr>
            <a:r>
              <a:rPr lang="en-US" sz="1400" dirty="0" smtClean="0">
                <a:hlinkClick r:id="rId4"/>
              </a:rPr>
              <a:t>http</a:t>
            </a:r>
            <a:r>
              <a:rPr lang="en-US" sz="1400" dirty="0" smtClean="0">
                <a:hlinkClick r:id="rId4"/>
              </a:rPr>
              <a:t>://</a:t>
            </a:r>
            <a:r>
              <a:rPr lang="en-US" sz="1400" dirty="0" err="1" smtClean="0">
                <a:hlinkClick r:id="rId4"/>
              </a:rPr>
              <a:t>www.ajr.org/article.asp?id</a:t>
            </a:r>
            <a:r>
              <a:rPr lang="en-US" sz="1400" dirty="0" smtClean="0">
                <a:hlinkClick r:id="rId4"/>
              </a:rPr>
              <a:t>=3885</a:t>
            </a:r>
            <a:endParaRPr lang="en-US" sz="1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Organization</a:t>
            </a:r>
          </a:p>
        </p:txBody>
      </p:sp>
      <p:sp>
        <p:nvSpPr>
          <p:cNvPr id="8195" name="Rectangle 3"/>
          <p:cNvSpPr>
            <a:spLocks noGrp="1" noChangeArrowheads="1"/>
          </p:cNvSpPr>
          <p:nvPr>
            <p:ph type="body" idx="1"/>
          </p:nvPr>
        </p:nvSpPr>
        <p:spPr/>
        <p:txBody>
          <a:bodyPr/>
          <a:lstStyle/>
          <a:p>
            <a:pPr>
              <a:lnSpc>
                <a:spcPct val="90000"/>
              </a:lnSpc>
            </a:pPr>
            <a:r>
              <a:rPr lang="en-US" sz="1800"/>
              <a:t>Judiciary and Legislative- Mix of members and executives:</a:t>
            </a:r>
          </a:p>
          <a:p>
            <a:pPr lvl="1">
              <a:lnSpc>
                <a:spcPct val="90000"/>
              </a:lnSpc>
            </a:pPr>
            <a:r>
              <a:rPr lang="en-US" sz="1600"/>
              <a:t>Can vote on rules in certain cases</a:t>
            </a:r>
          </a:p>
          <a:p>
            <a:pPr lvl="1">
              <a:lnSpc>
                <a:spcPct val="90000"/>
              </a:lnSpc>
            </a:pPr>
            <a:r>
              <a:rPr lang="en-US" sz="1600"/>
              <a:t>Appointed to undertake investigations</a:t>
            </a:r>
          </a:p>
          <a:p>
            <a:pPr lvl="1">
              <a:lnSpc>
                <a:spcPct val="90000"/>
              </a:lnSpc>
            </a:pPr>
            <a:r>
              <a:rPr lang="en-US" sz="1600"/>
              <a:t>With consent of Board, can take action against paties</a:t>
            </a:r>
          </a:p>
          <a:p>
            <a:pPr>
              <a:lnSpc>
                <a:spcPct val="90000"/>
              </a:lnSpc>
            </a:pPr>
            <a:r>
              <a:rPr lang="en-US" sz="1800"/>
              <a:t>Advisory:</a:t>
            </a:r>
          </a:p>
          <a:p>
            <a:pPr lvl="1">
              <a:lnSpc>
                <a:spcPct val="90000"/>
              </a:lnSpc>
            </a:pPr>
            <a:r>
              <a:rPr lang="en-US" sz="1600"/>
              <a:t>Suggest rules to be taken up by Board of Directors</a:t>
            </a:r>
          </a:p>
          <a:p>
            <a:pPr lvl="1">
              <a:lnSpc>
                <a:spcPct val="90000"/>
              </a:lnSpc>
            </a:pPr>
            <a:r>
              <a:rPr lang="en-US" sz="1600"/>
              <a:t>Media advisory and liaison committees</a:t>
            </a:r>
          </a:p>
          <a:p>
            <a:pPr lvl="1">
              <a:lnSpc>
                <a:spcPct val="90000"/>
              </a:lnSpc>
            </a:pPr>
            <a:r>
              <a:rPr lang="en-US" sz="1600"/>
              <a:t>Media “buyer” (individual companies as well as advertisers) advisory and liaison committees</a:t>
            </a:r>
          </a:p>
          <a:p>
            <a:pPr>
              <a:lnSpc>
                <a:spcPct val="90000"/>
              </a:lnSpc>
            </a:pPr>
            <a:r>
              <a:rPr lang="en-US" sz="1800"/>
              <a:t>Executive- Board of Directors:</a:t>
            </a:r>
          </a:p>
          <a:p>
            <a:pPr lvl="1">
              <a:lnSpc>
                <a:spcPct val="90000"/>
              </a:lnSpc>
            </a:pPr>
            <a:r>
              <a:rPr lang="en-US" sz="1600"/>
              <a:t>Advertiser divisions</a:t>
            </a:r>
          </a:p>
          <a:p>
            <a:pPr lvl="1">
              <a:lnSpc>
                <a:spcPct val="90000"/>
              </a:lnSpc>
            </a:pPr>
            <a:r>
              <a:rPr lang="en-US" sz="1600"/>
              <a:t>Publisher divisions</a:t>
            </a:r>
          </a:p>
          <a:p>
            <a:pPr lvl="1">
              <a:lnSpc>
                <a:spcPct val="90000"/>
              </a:lnSpc>
            </a:pPr>
            <a:r>
              <a:rPr lang="en-US" sz="1600"/>
              <a:t>Annual democratic elections among members</a:t>
            </a:r>
          </a:p>
          <a:p>
            <a:pPr lvl="1">
              <a:lnSpc>
                <a:spcPct val="90000"/>
              </a:lnSpc>
            </a:pPr>
            <a:r>
              <a:rPr lang="en-US" sz="1600"/>
              <a:t>Hear complaints and appeals</a:t>
            </a:r>
          </a:p>
          <a:p>
            <a:pPr lvl="1">
              <a:lnSpc>
                <a:spcPct val="90000"/>
              </a:lnSpc>
            </a:pPr>
            <a:r>
              <a:rPr lang="en-US" sz="1600"/>
              <a:t>Rule implementation-- can be immediate, conditioned w/ feedback</a:t>
            </a:r>
          </a:p>
          <a:p>
            <a:pPr lvl="1">
              <a:lnSpc>
                <a:spcPct val="90000"/>
              </a:lnSpc>
              <a:buFontTx/>
              <a:buNone/>
            </a:pPr>
            <a:r>
              <a:rPr lang="en-US" sz="1600"/>
              <a:t>   or voted on by majority of membership</a:t>
            </a:r>
          </a:p>
          <a:p>
            <a:pPr lvl="1">
              <a:lnSpc>
                <a:spcPct val="90000"/>
              </a:lnSpc>
              <a:buFontTx/>
              <a:buNone/>
            </a:pPr>
            <a:endParaRPr lang="en-US" sz="1600"/>
          </a:p>
          <a:p>
            <a:pPr lvl="1">
              <a:lnSpc>
                <a:spcPct val="90000"/>
              </a:lnSpc>
              <a:buFontTx/>
              <a:buNone/>
            </a:pPr>
            <a:endParaRPr lang="en-US"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a:t>Current Issue:</a:t>
            </a:r>
            <a:r>
              <a:rPr lang="en-US"/>
              <a:t> </a:t>
            </a:r>
            <a:r>
              <a:rPr lang="en-US" sz="3200"/>
              <a:t>Circulation Decline </a:t>
            </a:r>
            <a:endParaRPr lang="en-US"/>
          </a:p>
        </p:txBody>
      </p:sp>
      <p:sp>
        <p:nvSpPr>
          <p:cNvPr id="10243" name="Rectangle 3"/>
          <p:cNvSpPr>
            <a:spLocks noGrp="1" noChangeArrowheads="1"/>
          </p:cNvSpPr>
          <p:nvPr>
            <p:ph type="body" idx="1"/>
          </p:nvPr>
        </p:nvSpPr>
        <p:spPr/>
        <p:txBody>
          <a:bodyPr/>
          <a:lstStyle/>
          <a:p>
            <a:pPr>
              <a:lnSpc>
                <a:spcPct val="90000"/>
              </a:lnSpc>
            </a:pPr>
            <a:r>
              <a:rPr lang="en-US" sz="2000"/>
              <a:t>2006-2007: Print advertising revenue down 9.4% US </a:t>
            </a:r>
            <a:r>
              <a:rPr lang="en-US" sz="1000"/>
              <a:t>(Mullaney 2008)</a:t>
            </a:r>
            <a:r>
              <a:rPr lang="en-US" sz="2000"/>
              <a:t>; EU- readership down 2.37% </a:t>
            </a:r>
            <a:r>
              <a:rPr lang="en-US" sz="1000"/>
              <a:t>(World Association of Newspapers 2008)</a:t>
            </a:r>
            <a:r>
              <a:rPr lang="en-US" sz="1400"/>
              <a:t>.</a:t>
            </a:r>
            <a:endParaRPr lang="en-US" sz="2000"/>
          </a:p>
          <a:p>
            <a:pPr>
              <a:lnSpc>
                <a:spcPct val="90000"/>
              </a:lnSpc>
            </a:pPr>
            <a:r>
              <a:rPr lang="en-US" sz="2000"/>
              <a:t>Same period-- U.S. newspapers down 2.6% (weekly avg.), 3.5% Sundays nationwide; some “2nd-tier” papers (</a:t>
            </a:r>
            <a:r>
              <a:rPr lang="en-US" sz="2000" i="1"/>
              <a:t>Boston Herald</a:t>
            </a:r>
            <a:r>
              <a:rPr lang="en-US" sz="2000"/>
              <a:t>) down more than 1st-tier (</a:t>
            </a:r>
            <a:r>
              <a:rPr lang="en-US" sz="2000" i="1"/>
              <a:t>Boston Globe</a:t>
            </a:r>
            <a:r>
              <a:rPr lang="en-US" sz="2000"/>
              <a:t>) </a:t>
            </a:r>
            <a:r>
              <a:rPr lang="en-US" sz="1000"/>
              <a:t>(Johnson 2008)</a:t>
            </a:r>
            <a:r>
              <a:rPr lang="en-US" sz="2000"/>
              <a:t>.</a:t>
            </a:r>
          </a:p>
          <a:p>
            <a:pPr>
              <a:lnSpc>
                <a:spcPct val="90000"/>
              </a:lnSpc>
            </a:pPr>
            <a:r>
              <a:rPr lang="en-US" sz="2000"/>
              <a:t>Responses by CABs from 2006-2008 (latest annual meeting):</a:t>
            </a:r>
          </a:p>
          <a:p>
            <a:pPr lvl="1">
              <a:lnSpc>
                <a:spcPct val="90000"/>
              </a:lnSpc>
            </a:pPr>
            <a:r>
              <a:rPr lang="en-US" sz="1400"/>
              <a:t>Regional papers (below 50,000 readers) can undergo circulation audits every two years, rather than annually; no geographic requirement</a:t>
            </a:r>
          </a:p>
          <a:p>
            <a:pPr lvl="1">
              <a:lnSpc>
                <a:spcPct val="90000"/>
              </a:lnSpc>
            </a:pPr>
            <a:r>
              <a:rPr lang="en-US" sz="1400"/>
              <a:t>Regional papers can opt out of daily audits, larger papers (between 50-75k) can undergo audits bi-annually w/ conditions</a:t>
            </a:r>
          </a:p>
          <a:p>
            <a:pPr lvl="1">
              <a:lnSpc>
                <a:spcPct val="90000"/>
              </a:lnSpc>
            </a:pPr>
            <a:r>
              <a:rPr lang="en-US" sz="1400"/>
              <a:t>More subscription upgrades</a:t>
            </a:r>
          </a:p>
          <a:p>
            <a:pPr lvl="1">
              <a:lnSpc>
                <a:spcPct val="90000"/>
              </a:lnSpc>
            </a:pPr>
            <a:r>
              <a:rPr lang="en-US" sz="1400"/>
              <a:t>Lack of zip code reporting for national newspapers</a:t>
            </a:r>
          </a:p>
          <a:p>
            <a:pPr lvl="1">
              <a:lnSpc>
                <a:spcPct val="90000"/>
              </a:lnSpc>
            </a:pPr>
            <a:r>
              <a:rPr lang="en-US" sz="1400"/>
              <a:t>Flexibility in effectively offering more ad-space</a:t>
            </a:r>
          </a:p>
          <a:p>
            <a:pPr lvl="1">
              <a:lnSpc>
                <a:spcPct val="90000"/>
              </a:lnSpc>
            </a:pPr>
            <a:r>
              <a:rPr lang="en-US" sz="1400"/>
              <a:t>Digital editions can be included</a:t>
            </a:r>
          </a:p>
          <a:p>
            <a:pPr lvl="1">
              <a:lnSpc>
                <a:spcPct val="90000"/>
              </a:lnSpc>
            </a:pPr>
            <a:r>
              <a:rPr lang="en-US" sz="1400"/>
              <a:t>Total “average” circulation added in reports</a:t>
            </a:r>
          </a:p>
          <a:p>
            <a:pPr lvl="1">
              <a:lnSpc>
                <a:spcPct val="90000"/>
              </a:lnSpc>
            </a:pPr>
            <a:r>
              <a:rPr lang="en-US" sz="1400"/>
              <a:t>However:</a:t>
            </a:r>
          </a:p>
          <a:p>
            <a:pPr lvl="1">
              <a:lnSpc>
                <a:spcPct val="90000"/>
              </a:lnSpc>
            </a:pPr>
            <a:r>
              <a:rPr lang="en-US" sz="1400"/>
              <a:t>Stricter accountability in adding subscriptions</a:t>
            </a:r>
          </a:p>
          <a:p>
            <a:pPr lvl="1">
              <a:lnSpc>
                <a:spcPct val="90000"/>
              </a:lnSpc>
            </a:pPr>
            <a:r>
              <a:rPr lang="en-US" sz="1400"/>
              <a:t>New reader classes added to “verified” circulation for all newspapers</a:t>
            </a:r>
          </a:p>
          <a:p>
            <a:pPr lvl="1">
              <a:lnSpc>
                <a:spcPct val="90000"/>
              </a:lnSpc>
            </a:pPr>
            <a:r>
              <a:rPr lang="en-US" sz="1400"/>
              <a:t>Overall impact: Automatic increase in circulation figures, less-specific figures.</a:t>
            </a:r>
          </a:p>
          <a:p>
            <a:pPr lvl="1">
              <a:lnSpc>
                <a:spcPct val="90000"/>
              </a:lnSpc>
            </a:pPr>
            <a:endParaRPr lang="en-US" sz="1400"/>
          </a:p>
          <a:p>
            <a:pPr lvl="1">
              <a:lnSpc>
                <a:spcPct val="90000"/>
              </a:lnSpc>
            </a:pPr>
            <a:endParaRPr lang="en-US" sz="1400"/>
          </a:p>
          <a:p>
            <a:pPr lvl="1">
              <a:lnSpc>
                <a:spcPct val="90000"/>
              </a:lnSpc>
              <a:buFontTx/>
              <a:buNone/>
            </a:pPr>
            <a:r>
              <a:rPr lang="en-US" sz="1400"/>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Current Issue: Internet Growth</a:t>
            </a:r>
          </a:p>
        </p:txBody>
      </p:sp>
      <p:sp>
        <p:nvSpPr>
          <p:cNvPr id="14339" name="Rectangle 3"/>
          <p:cNvSpPr>
            <a:spLocks noGrp="1" noChangeArrowheads="1"/>
          </p:cNvSpPr>
          <p:nvPr>
            <p:ph type="body" idx="1"/>
          </p:nvPr>
        </p:nvSpPr>
        <p:spPr/>
        <p:txBody>
          <a:bodyPr/>
          <a:lstStyle/>
          <a:p>
            <a:pPr>
              <a:lnSpc>
                <a:spcPct val="90000"/>
              </a:lnSpc>
            </a:pPr>
            <a:r>
              <a:rPr lang="en-US" sz="2000"/>
              <a:t>Internet:</a:t>
            </a:r>
          </a:p>
          <a:p>
            <a:pPr lvl="1">
              <a:lnSpc>
                <a:spcPct val="90000"/>
              </a:lnSpc>
            </a:pPr>
            <a:r>
              <a:rPr lang="en-US" sz="1800"/>
              <a:t>Online readership up 31% in U.S., 2005-2006 </a:t>
            </a:r>
            <a:r>
              <a:rPr lang="en-US" sz="1000"/>
              <a:t>(Reuters 2006)</a:t>
            </a:r>
            <a:r>
              <a:rPr lang="en-US" sz="1800"/>
              <a:t>; UK- Times Online (92% increase), Guardian (46%), Sun (51%) </a:t>
            </a:r>
            <a:r>
              <a:rPr lang="en-US" sz="1000"/>
              <a:t>(ABCe 2008)</a:t>
            </a:r>
            <a:r>
              <a:rPr lang="en-US" sz="1800"/>
              <a:t>. </a:t>
            </a:r>
          </a:p>
          <a:p>
            <a:pPr lvl="1">
              <a:lnSpc>
                <a:spcPct val="90000"/>
              </a:lnSpc>
            </a:pPr>
            <a:r>
              <a:rPr lang="en-US" sz="1800"/>
              <a:t>“Online CABs”: U.S.: Nielsen Online; U.K.- ABCe (both founded 1996); Internet Advertising Bureaus (IAB) worldwide (France, Argentina, etc.).</a:t>
            </a:r>
          </a:p>
          <a:p>
            <a:pPr lvl="1">
              <a:lnSpc>
                <a:spcPct val="90000"/>
              </a:lnSpc>
            </a:pPr>
            <a:r>
              <a:rPr lang="en-US" sz="1800"/>
              <a:t>Software use, direct auditing by Nielsen (using IAB parameters).</a:t>
            </a:r>
          </a:p>
          <a:p>
            <a:pPr lvl="1">
              <a:lnSpc>
                <a:spcPct val="90000"/>
              </a:lnSpc>
            </a:pPr>
            <a:r>
              <a:rPr lang="en-US" sz="1800"/>
              <a:t>Problems: </a:t>
            </a:r>
          </a:p>
          <a:p>
            <a:pPr lvl="2">
              <a:lnSpc>
                <a:spcPct val="90000"/>
              </a:lnSpc>
            </a:pPr>
            <a:r>
              <a:rPr lang="en-US" sz="1600"/>
              <a:t>In 2006- Bots- Responsible for up to 40% of ad impressions; cookie-clearing- Inflation of up to 1000% per month </a:t>
            </a:r>
            <a:r>
              <a:rPr lang="en-US" sz="1000"/>
              <a:t>(Internet Advertising Bureau 2006)</a:t>
            </a:r>
            <a:r>
              <a:rPr lang="en-US" sz="1600"/>
              <a:t>.</a:t>
            </a:r>
          </a:p>
          <a:p>
            <a:pPr lvl="2">
              <a:lnSpc>
                <a:spcPct val="90000"/>
              </a:lnSpc>
            </a:pPr>
            <a:r>
              <a:rPr lang="en-US" sz="1600"/>
              <a:t>Possible globally-based conflict of interest (e.g. FreeRice)</a:t>
            </a:r>
          </a:p>
          <a:p>
            <a:pPr lvl="2">
              <a:lnSpc>
                <a:spcPct val="90000"/>
              </a:lnSpc>
            </a:pPr>
            <a:r>
              <a:rPr lang="en-US" sz="1600"/>
              <a:t>No newspaper publishing companies involved with setting rules</a:t>
            </a:r>
          </a:p>
          <a:p>
            <a:pPr lvl="1">
              <a:lnSpc>
                <a:spcPct val="90000"/>
              </a:lnSpc>
            </a:pPr>
            <a:r>
              <a:rPr lang="en-US" sz="1800"/>
              <a:t>Solutions:</a:t>
            </a:r>
          </a:p>
          <a:p>
            <a:pPr lvl="2">
              <a:lnSpc>
                <a:spcPct val="90000"/>
              </a:lnSpc>
            </a:pPr>
            <a:r>
              <a:rPr lang="en-US" sz="1600"/>
              <a:t>Create bot and spider lists--&gt; create filtering programs to deduct visits</a:t>
            </a:r>
          </a:p>
          <a:p>
            <a:pPr lvl="1">
              <a:lnSpc>
                <a:spcPct val="90000"/>
              </a:lnSpc>
            </a:pPr>
            <a:endParaRPr lang="en-US" sz="1800"/>
          </a:p>
          <a:p>
            <a:pPr lvl="2">
              <a:lnSpc>
                <a:spcPct val="90000"/>
              </a:lnSpc>
              <a:buFontTx/>
              <a:buNone/>
            </a:pPr>
            <a:endParaRPr lang="en-US"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Works Cited</a:t>
            </a:r>
          </a:p>
        </p:txBody>
      </p:sp>
      <p:sp>
        <p:nvSpPr>
          <p:cNvPr id="15363" name="Rectangle 3"/>
          <p:cNvSpPr>
            <a:spLocks noGrp="1" noChangeArrowheads="1"/>
          </p:cNvSpPr>
          <p:nvPr>
            <p:ph type="body" idx="1"/>
          </p:nvPr>
        </p:nvSpPr>
        <p:spPr>
          <a:xfrm>
            <a:off x="685800" y="1676400"/>
            <a:ext cx="7772400" cy="4114800"/>
          </a:xfrm>
        </p:spPr>
        <p:txBody>
          <a:bodyPr/>
          <a:lstStyle/>
          <a:p>
            <a:pPr>
              <a:lnSpc>
                <a:spcPct val="90000"/>
              </a:lnSpc>
              <a:buFontTx/>
              <a:buNone/>
            </a:pPr>
            <a:r>
              <a:rPr lang="en-US" sz="1400"/>
              <a:t>ABCe. August 2008. ABC Multi-platform Report. ABCe. http://www.abce.org.uk/cgi-bin/dmr.cgi?runprog=abce/abce&amp;o=&amp;c=&amp;type=subreports&amp;pfile=Multi_Platform/Multi_Platform_Report_2008-08.pdf&amp;menuid=abce_database|multi&amp;breadcrumbonly (accessed Oct. 14, 2008).</a:t>
            </a:r>
            <a:endParaRPr lang="en-US" sz="1200"/>
          </a:p>
          <a:p>
            <a:pPr>
              <a:lnSpc>
                <a:spcPct val="90000"/>
              </a:lnSpc>
              <a:buFontTx/>
              <a:buNone/>
            </a:pPr>
            <a:r>
              <a:rPr lang="en-US" sz="1400"/>
              <a:t>International Federation of Audit Bureaux of Circulations. IFABC home page. IFABC. http;//www.iifabc.org/ (accessed Oct. 13, 2008).</a:t>
            </a:r>
          </a:p>
          <a:p>
            <a:pPr>
              <a:lnSpc>
                <a:spcPct val="90000"/>
              </a:lnSpc>
              <a:buFontTx/>
              <a:buNone/>
            </a:pPr>
            <a:r>
              <a:rPr lang="en-US" sz="1400"/>
              <a:t>Internet Advertising Bureau. February 6, 2007. IAB And ABCE Announce Global Spiders &amp; Bots List. IAB, http://www.iab.net/about_the_iab/recent_press_releases/press_release_archive/press_release/4924 (accessed Oct. 15, 2008).</a:t>
            </a:r>
          </a:p>
          <a:p>
            <a:pPr>
              <a:lnSpc>
                <a:spcPct val="90000"/>
              </a:lnSpc>
              <a:buFontTx/>
              <a:buNone/>
            </a:pPr>
            <a:r>
              <a:rPr lang="en-US" sz="1400"/>
              <a:t>Johnson, Carolyn Y. November 6, 2007. Newspaper circulation still on decline. Boston Globe. http://www.boston.com/business/globe/articles/2007/11/06/newspaper_circulation_still_on_decline/ (accessed Oct. 14, 2008).</a:t>
            </a:r>
          </a:p>
          <a:p>
            <a:pPr>
              <a:lnSpc>
                <a:spcPct val="90000"/>
              </a:lnSpc>
              <a:buFontTx/>
              <a:buNone/>
            </a:pPr>
            <a:r>
              <a:rPr lang="en-US" sz="1400"/>
              <a:t>Mullaney, Tom. March 28, 2008. Newspaper Print Ad Sales Fall 9.4%, Most on Record (Update2). Bloomberg.com, http://www.bloomberg.com/apps/news?pid=20601103&amp;sid=abN6GoHxaz2E (accessed Oct. 13, 2008).</a:t>
            </a:r>
          </a:p>
          <a:p>
            <a:pPr>
              <a:lnSpc>
                <a:spcPct val="90000"/>
              </a:lnSpc>
              <a:buFontTx/>
              <a:buNone/>
            </a:pPr>
            <a:r>
              <a:rPr lang="en-US" sz="1400"/>
              <a:t>University of Minnesota Media History Project. University of Minnesota Media History Project, 1900-1909. University of Minnesota, http://www.mediahistory.umn.edu/timeline/1900-1909.html (accessed Oct. 15, 2008).</a:t>
            </a:r>
          </a:p>
          <a:p>
            <a:pPr>
              <a:lnSpc>
                <a:spcPct val="90000"/>
              </a:lnSpc>
              <a:buFontTx/>
              <a:buNone/>
            </a:pPr>
            <a:r>
              <a:rPr lang="en-US" sz="1400"/>
              <a:t>World Association of Newspapers. June 2, 2008. World Press Trends: Newspapers Are a Growth Business. World Association of Newspapers, http://www.wan-press.org/article17377.html (accessed Oct. 14, 2008).</a:t>
            </a:r>
          </a:p>
          <a:p>
            <a:pPr>
              <a:lnSpc>
                <a:spcPct val="90000"/>
              </a:lnSpc>
              <a:buFontTx/>
              <a:buNone/>
            </a:pPr>
            <a:endParaRPr lang="en-US" sz="1400"/>
          </a:p>
          <a:p>
            <a:pPr>
              <a:lnSpc>
                <a:spcPct val="90000"/>
              </a:lnSpc>
            </a:pPr>
            <a:endParaRPr lang="en-US" sz="1400"/>
          </a:p>
          <a:p>
            <a:pPr>
              <a:lnSpc>
                <a:spcPct val="90000"/>
              </a:lnSpc>
            </a:pPr>
            <a:endParaRPr lang="en-US" sz="1400"/>
          </a:p>
          <a:p>
            <a:pPr>
              <a:lnSpc>
                <a:spcPct val="90000"/>
              </a:lnSpc>
            </a:pPr>
            <a:endParaRPr lang="en-US" sz="1200"/>
          </a:p>
          <a:p>
            <a:pPr>
              <a:lnSpc>
                <a:spcPct val="90000"/>
              </a:lnSpc>
            </a:pPr>
            <a:endParaRPr lang="en-US" sz="1200"/>
          </a:p>
          <a:p>
            <a:pPr>
              <a:lnSpc>
                <a:spcPct val="90000"/>
              </a:lnSpc>
            </a:pPr>
            <a:endParaRPr lang="en-US" sz="1200"/>
          </a:p>
          <a:p>
            <a:pPr>
              <a:lnSpc>
                <a:spcPct val="90000"/>
              </a:lnSpc>
            </a:pPr>
            <a:endParaRPr lang="en-US" sz="1200"/>
          </a:p>
          <a:p>
            <a:pPr>
              <a:lnSpc>
                <a:spcPct val="90000"/>
              </a:lnSpc>
            </a:pPr>
            <a:endParaRPr lang="en-US" sz="120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513</TotalTime>
  <Words>2998</Words>
  <Application>Microsoft Macintosh PowerPoint</Application>
  <PresentationFormat>On-screen Show (4:3)</PresentationFormat>
  <Paragraphs>342</Paragraphs>
  <Slides>50</Slides>
  <Notes>12</Notes>
  <HiddenSlides>0</HiddenSlides>
  <MMClips>0</MMClips>
  <ScaleCrop>false</ScaleCrop>
  <HeadingPairs>
    <vt:vector size="4" baseType="variant">
      <vt:variant>
        <vt:lpstr>Design Template</vt:lpstr>
      </vt:variant>
      <vt:variant>
        <vt:i4>3</vt:i4>
      </vt:variant>
      <vt:variant>
        <vt:lpstr>Slide Titles</vt:lpstr>
      </vt:variant>
      <vt:variant>
        <vt:i4>50</vt:i4>
      </vt:variant>
    </vt:vector>
  </HeadingPairs>
  <TitlesOfParts>
    <vt:vector size="53" baseType="lpstr">
      <vt:lpstr>Office Theme</vt:lpstr>
      <vt:lpstr>Module</vt:lpstr>
      <vt:lpstr>Blank Presentation</vt:lpstr>
      <vt:lpstr>  Circulation Audit Bureaus</vt:lpstr>
      <vt:lpstr>What are Circulation Audit Bureaus?</vt:lpstr>
      <vt:lpstr>Circulation Bureau History</vt:lpstr>
      <vt:lpstr>Circulation Bureau History (continued)</vt:lpstr>
      <vt:lpstr>Verification Process</vt:lpstr>
      <vt:lpstr>Organization</vt:lpstr>
      <vt:lpstr>Current Issue: Circulation Decline </vt:lpstr>
      <vt:lpstr>Current Issue: Internet Growth</vt:lpstr>
      <vt:lpstr>Works Cited</vt:lpstr>
      <vt:lpstr>The Survival of Newspapers</vt:lpstr>
      <vt:lpstr>                                       </vt:lpstr>
      <vt:lpstr>The business of Newspapers</vt:lpstr>
      <vt:lpstr>US Newspapers</vt:lpstr>
      <vt:lpstr>Hungry?</vt:lpstr>
      <vt:lpstr>Niching</vt:lpstr>
      <vt:lpstr>Free Newspapers</vt:lpstr>
      <vt:lpstr>Free Newspapers: MX-Australia</vt:lpstr>
      <vt:lpstr>Free Newspapers: MX-Australia</vt:lpstr>
      <vt:lpstr> Points of Differentiation </vt:lpstr>
      <vt:lpstr>My View</vt:lpstr>
      <vt:lpstr>Final Thought - The Future</vt:lpstr>
      <vt:lpstr>Newspaper and the Internet </vt:lpstr>
      <vt:lpstr>How Available is the Internet?</vt:lpstr>
      <vt:lpstr>Internet Devices</vt:lpstr>
      <vt:lpstr>Where Can You Find WiFi?</vt:lpstr>
      <vt:lpstr>Pretty Much, Everywhere. . .</vt:lpstr>
      <vt:lpstr>Useful WiFi Locators</vt:lpstr>
      <vt:lpstr>Typical Newspaper Sections</vt:lpstr>
      <vt:lpstr>Online Competitors</vt:lpstr>
      <vt:lpstr>What Are Newspaper’s Biggest Online Threats?</vt:lpstr>
      <vt:lpstr>Slide 31</vt:lpstr>
      <vt:lpstr>Classifieds</vt:lpstr>
      <vt:lpstr>Classifieds</vt:lpstr>
      <vt:lpstr>Classifieds</vt:lpstr>
      <vt:lpstr>Weather</vt:lpstr>
      <vt:lpstr>Sports</vt:lpstr>
      <vt:lpstr>Entertainment</vt:lpstr>
      <vt:lpstr>Business/Finance/Economy</vt:lpstr>
      <vt:lpstr>Letters To The Editor</vt:lpstr>
      <vt:lpstr>What Newspapers Are Online?</vt:lpstr>
      <vt:lpstr>Top 100 U.S. Sites</vt:lpstr>
      <vt:lpstr>www.Newspapers.com</vt:lpstr>
      <vt:lpstr>Slide 43</vt:lpstr>
      <vt:lpstr>What Have Newspapers Done To Keep Up With The Internet World?</vt:lpstr>
      <vt:lpstr>Slide 45</vt:lpstr>
      <vt:lpstr>Slide 46</vt:lpstr>
      <vt:lpstr>Adjusting to the Fads</vt:lpstr>
      <vt:lpstr>New Ideology?</vt:lpstr>
      <vt:lpstr>Newspaper Next 2.0</vt:lpstr>
      <vt:lpstr>Interesting Readings</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 </dc:title>
  <dc:creator>Alex Garcia</dc:creator>
  <cp:lastModifiedBy>Alex Garcia</cp:lastModifiedBy>
  <cp:revision>30</cp:revision>
  <dcterms:created xsi:type="dcterms:W3CDTF">2008-10-22T05:00:43Z</dcterms:created>
  <dcterms:modified xsi:type="dcterms:W3CDTF">2008-10-22T05:31:16Z</dcterms:modified>
</cp:coreProperties>
</file>